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5.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6" r:id="rId3"/>
    <p:sldId id="257" r:id="rId4"/>
    <p:sldId id="258" r:id="rId5"/>
    <p:sldId id="259" r:id="rId6"/>
    <p:sldId id="260" r:id="rId7"/>
    <p:sldId id="261" r:id="rId8"/>
    <p:sldId id="262" r:id="rId9"/>
    <p:sldId id="277" r:id="rId10"/>
    <p:sldId id="263" r:id="rId11"/>
    <p:sldId id="266" r:id="rId12"/>
    <p:sldId id="267" r:id="rId13"/>
    <p:sldId id="280" r:id="rId14"/>
    <p:sldId id="270" r:id="rId15"/>
    <p:sldId id="283" r:id="rId16"/>
    <p:sldId id="285" r:id="rId17"/>
    <p:sldId id="275" r:id="rId18"/>
  </p:sldIdLst>
  <p:sldSz cx="18288000" cy="10287000"/>
  <p:notesSz cx="6858000" cy="9144000"/>
  <p:embeddedFontLst>
    <p:embeddedFont>
      <p:font typeface="字由点字倔强黑" panose="00020600040101010101" charset="-122"/>
      <p:regular r:id="rId23"/>
    </p:embeddedFont>
    <p:embeddedFont>
      <p:font typeface="Arimo Bold" panose="020B0704020202020204"/>
      <p:bold r:id="rId24"/>
    </p:embeddedFont>
    <p:embeddedFont>
      <p:font typeface="Calibri" panose="020F050202020403020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8"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298"/>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28.xml"/><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5" Type="http://schemas.openxmlformats.org/officeDocument/2006/relationships/slideLayout" Target="../slideLayouts/slideLayout7.xml"/><Relationship Id="rId24" Type="http://schemas.openxmlformats.org/officeDocument/2006/relationships/themeOverride" Target="../theme/themeOverride1.xml"/><Relationship Id="rId23" Type="http://schemas.openxmlformats.org/officeDocument/2006/relationships/tags" Target="../tags/tag102.xml"/><Relationship Id="rId22" Type="http://schemas.openxmlformats.org/officeDocument/2006/relationships/image" Target="../media/image22.svg"/><Relationship Id="rId21" Type="http://schemas.openxmlformats.org/officeDocument/2006/relationships/image" Target="../media/image21.png"/><Relationship Id="rId20" Type="http://schemas.openxmlformats.org/officeDocument/2006/relationships/tags" Target="../tags/tag101.xml"/><Relationship Id="rId2" Type="http://schemas.openxmlformats.org/officeDocument/2006/relationships/image" Target="../media/image1.png"/><Relationship Id="rId19" Type="http://schemas.openxmlformats.org/officeDocument/2006/relationships/image" Target="../media/image9.png"/><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4.xml"/></Relationships>
</file>

<file path=ppt/slides/_rels/slide12.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2.svg"/><Relationship Id="rId29" Type="http://schemas.openxmlformats.org/officeDocument/2006/relationships/slideLayout" Target="../slideLayouts/slideLayout7.xml"/><Relationship Id="rId28" Type="http://schemas.openxmlformats.org/officeDocument/2006/relationships/tags" Target="../tags/tag122.xml"/><Relationship Id="rId27" Type="http://schemas.openxmlformats.org/officeDocument/2006/relationships/tags" Target="../tags/tag121.xml"/><Relationship Id="rId26" Type="http://schemas.openxmlformats.org/officeDocument/2006/relationships/tags" Target="../tags/tag120.xml"/><Relationship Id="rId25" Type="http://schemas.openxmlformats.org/officeDocument/2006/relationships/tags" Target="../tags/tag119.xml"/><Relationship Id="rId24" Type="http://schemas.openxmlformats.org/officeDocument/2006/relationships/tags" Target="../tags/tag118.xml"/><Relationship Id="rId23" Type="http://schemas.openxmlformats.org/officeDocument/2006/relationships/tags" Target="../tags/tag117.xml"/><Relationship Id="rId22" Type="http://schemas.openxmlformats.org/officeDocument/2006/relationships/image" Target="../media/image28.svg"/><Relationship Id="rId21" Type="http://schemas.openxmlformats.org/officeDocument/2006/relationships/image" Target="../media/image27.png"/><Relationship Id="rId20" Type="http://schemas.openxmlformats.org/officeDocument/2006/relationships/tags" Target="../tags/tag116.xml"/><Relationship Id="rId2" Type="http://schemas.openxmlformats.org/officeDocument/2006/relationships/image" Target="../media/image1.png"/><Relationship Id="rId19" Type="http://schemas.openxmlformats.org/officeDocument/2006/relationships/image" Target="../media/image26.svg"/><Relationship Id="rId18" Type="http://schemas.openxmlformats.org/officeDocument/2006/relationships/image" Target="../media/image25.png"/><Relationship Id="rId17" Type="http://schemas.openxmlformats.org/officeDocument/2006/relationships/tags" Target="../tags/tag115.xml"/><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ags" Target="../tags/tag12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6" Type="http://schemas.openxmlformats.org/officeDocument/2006/relationships/slideLayout" Target="../slideLayouts/slideLayout7.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4.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3.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2.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svg"/><Relationship Id="rId22" Type="http://schemas.openxmlformats.org/officeDocument/2006/relationships/slideLayout" Target="../slideLayouts/slideLayout7.xml"/><Relationship Id="rId21" Type="http://schemas.openxmlformats.org/officeDocument/2006/relationships/tags" Target="../tags/tag61.xml"/><Relationship Id="rId20" Type="http://schemas.openxmlformats.org/officeDocument/2006/relationships/image" Target="../media/image3.png"/><Relationship Id="rId2" Type="http://schemas.openxmlformats.org/officeDocument/2006/relationships/image" Target="../media/image1.png"/><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2.svg"/><Relationship Id="rId20" Type="http://schemas.openxmlformats.org/officeDocument/2006/relationships/slideLayout" Target="../slideLayouts/slideLayout7.xml"/><Relationship Id="rId2" Type="http://schemas.openxmlformats.org/officeDocument/2006/relationships/image" Target="../media/image1.png"/><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image" Target="../media/image5.svg"/><Relationship Id="rId13" Type="http://schemas.openxmlformats.org/officeDocument/2006/relationships/image" Target="../media/image4.png"/><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tags" Target="../tags/tag7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1" name="Group 21"/>
          <p:cNvGrpSpPr/>
          <p:nvPr/>
        </p:nvGrpSpPr>
        <p:grpSpPr>
          <a:xfrm rot="5400000">
            <a:off x="8125668" y="5786166"/>
            <a:ext cx="2036664" cy="5161040"/>
            <a:chOff x="0" y="0"/>
            <a:chExt cx="2715552" cy="6881386"/>
          </a:xfrm>
        </p:grpSpPr>
        <p:sp>
          <p:nvSpPr>
            <p:cNvPr id="22" name="Freeform 22"/>
            <p:cNvSpPr/>
            <p:nvPr/>
          </p:nvSpPr>
          <p:spPr>
            <a:xfrm>
              <a:off x="12700" y="12700"/>
              <a:ext cx="2690114" cy="6855968"/>
            </a:xfrm>
            <a:custGeom>
              <a:avLst/>
              <a:gdLst/>
              <a:ahLst/>
              <a:cxnLst/>
              <a:rect l="l" t="t" r="r" b="b"/>
              <a:pathLst>
                <a:path w="2690114" h="6855968">
                  <a:moveTo>
                    <a:pt x="0" y="0"/>
                  </a:moveTo>
                  <a:lnTo>
                    <a:pt x="1736979" y="0"/>
                  </a:lnTo>
                  <a:lnTo>
                    <a:pt x="2690114" y="3427984"/>
                  </a:lnTo>
                  <a:lnTo>
                    <a:pt x="1736979" y="6855968"/>
                  </a:lnTo>
                  <a:lnTo>
                    <a:pt x="0" y="6855968"/>
                  </a:lnTo>
                  <a:close/>
                </a:path>
              </a:pathLst>
            </a:custGeom>
            <a:solidFill>
              <a:srgbClr val="516F53"/>
            </a:solidFill>
          </p:spPr>
        </p:sp>
        <p:sp>
          <p:nvSpPr>
            <p:cNvPr id="23" name="Freeform 23"/>
            <p:cNvSpPr/>
            <p:nvPr/>
          </p:nvSpPr>
          <p:spPr>
            <a:xfrm>
              <a:off x="0" y="0"/>
              <a:ext cx="2715641" cy="6881368"/>
            </a:xfrm>
            <a:custGeom>
              <a:avLst/>
              <a:gdLst/>
              <a:ahLst/>
              <a:cxnLst/>
              <a:rect l="l" t="t" r="r" b="b"/>
              <a:pathLst>
                <a:path w="2715641" h="6881368">
                  <a:moveTo>
                    <a:pt x="12700" y="0"/>
                  </a:moveTo>
                  <a:lnTo>
                    <a:pt x="1749679" y="0"/>
                  </a:lnTo>
                  <a:cubicBezTo>
                    <a:pt x="1755394" y="0"/>
                    <a:pt x="1760347" y="3810"/>
                    <a:pt x="1761871" y="9271"/>
                  </a:cubicBezTo>
                  <a:lnTo>
                    <a:pt x="2715006" y="3437255"/>
                  </a:lnTo>
                  <a:cubicBezTo>
                    <a:pt x="2715641" y="3439541"/>
                    <a:pt x="2715641" y="3441827"/>
                    <a:pt x="2715006" y="3444113"/>
                  </a:cubicBezTo>
                  <a:lnTo>
                    <a:pt x="1761871" y="6872097"/>
                  </a:lnTo>
                  <a:cubicBezTo>
                    <a:pt x="1760347" y="6877558"/>
                    <a:pt x="1755394" y="6881368"/>
                    <a:pt x="1749679" y="6881368"/>
                  </a:cubicBezTo>
                  <a:lnTo>
                    <a:pt x="12700" y="6881368"/>
                  </a:lnTo>
                  <a:cubicBezTo>
                    <a:pt x="5715" y="6881368"/>
                    <a:pt x="0" y="6875653"/>
                    <a:pt x="0" y="6868668"/>
                  </a:cubicBezTo>
                  <a:lnTo>
                    <a:pt x="0" y="12700"/>
                  </a:lnTo>
                  <a:cubicBezTo>
                    <a:pt x="0" y="5715"/>
                    <a:pt x="5715" y="0"/>
                    <a:pt x="12700" y="0"/>
                  </a:cubicBezTo>
                  <a:moveTo>
                    <a:pt x="12700" y="25400"/>
                  </a:moveTo>
                  <a:lnTo>
                    <a:pt x="12700" y="12700"/>
                  </a:lnTo>
                  <a:lnTo>
                    <a:pt x="25400" y="12700"/>
                  </a:lnTo>
                  <a:lnTo>
                    <a:pt x="25400" y="6868668"/>
                  </a:lnTo>
                  <a:lnTo>
                    <a:pt x="12700" y="6868668"/>
                  </a:lnTo>
                  <a:lnTo>
                    <a:pt x="12700" y="6855968"/>
                  </a:lnTo>
                  <a:lnTo>
                    <a:pt x="1749679" y="6855968"/>
                  </a:lnTo>
                  <a:lnTo>
                    <a:pt x="1749679" y="6868668"/>
                  </a:lnTo>
                  <a:lnTo>
                    <a:pt x="1737487" y="6865239"/>
                  </a:lnTo>
                  <a:lnTo>
                    <a:pt x="2690622" y="3437255"/>
                  </a:lnTo>
                  <a:lnTo>
                    <a:pt x="2702814" y="3440684"/>
                  </a:lnTo>
                  <a:lnTo>
                    <a:pt x="2690622" y="3444113"/>
                  </a:lnTo>
                  <a:lnTo>
                    <a:pt x="1737487" y="16129"/>
                  </a:lnTo>
                  <a:lnTo>
                    <a:pt x="1749679" y="12700"/>
                  </a:lnTo>
                  <a:lnTo>
                    <a:pt x="1749679" y="25400"/>
                  </a:lnTo>
                  <a:lnTo>
                    <a:pt x="12700" y="25400"/>
                  </a:lnTo>
                  <a:close/>
                </a:path>
              </a:pathLst>
            </a:custGeom>
            <a:solidFill>
              <a:srgbClr val="39503B"/>
            </a:solidFill>
          </p:spPr>
        </p:sp>
      </p:grpSp>
      <p:grpSp>
        <p:nvGrpSpPr>
          <p:cNvPr id="24" name="Group 24"/>
          <p:cNvGrpSpPr/>
          <p:nvPr/>
        </p:nvGrpSpPr>
        <p:grpSpPr>
          <a:xfrm rot="0">
            <a:off x="0" y="2442981"/>
            <a:ext cx="18288000" cy="4914897"/>
            <a:chOff x="0" y="0"/>
            <a:chExt cx="24384000" cy="6553196"/>
          </a:xfrm>
        </p:grpSpPr>
        <p:sp>
          <p:nvSpPr>
            <p:cNvPr id="25" name="Freeform 25"/>
            <p:cNvSpPr/>
            <p:nvPr/>
          </p:nvSpPr>
          <p:spPr>
            <a:xfrm>
              <a:off x="0" y="0"/>
              <a:ext cx="24384000" cy="6553200"/>
            </a:xfrm>
            <a:custGeom>
              <a:avLst/>
              <a:gdLst/>
              <a:ahLst/>
              <a:cxnLst/>
              <a:rect l="l" t="t" r="r" b="b"/>
              <a:pathLst>
                <a:path w="24384000" h="6553200">
                  <a:moveTo>
                    <a:pt x="0" y="0"/>
                  </a:moveTo>
                  <a:lnTo>
                    <a:pt x="11186033" y="0"/>
                  </a:lnTo>
                  <a:lnTo>
                    <a:pt x="11258803" y="134112"/>
                  </a:lnTo>
                  <a:cubicBezTo>
                    <a:pt x="11460988" y="433451"/>
                    <a:pt x="11803507" y="630301"/>
                    <a:pt x="12192000" y="630301"/>
                  </a:cubicBezTo>
                  <a:cubicBezTo>
                    <a:pt x="12580493" y="630301"/>
                    <a:pt x="12923012" y="433451"/>
                    <a:pt x="13125196" y="134112"/>
                  </a:cubicBezTo>
                  <a:lnTo>
                    <a:pt x="13197967" y="0"/>
                  </a:lnTo>
                  <a:lnTo>
                    <a:pt x="24384000" y="0"/>
                  </a:lnTo>
                  <a:lnTo>
                    <a:pt x="24384000" y="6553200"/>
                  </a:lnTo>
                  <a:lnTo>
                    <a:pt x="0" y="6553200"/>
                  </a:lnTo>
                  <a:close/>
                </a:path>
              </a:pathLst>
            </a:custGeom>
            <a:solidFill>
              <a:srgbClr val="DAE4DB">
                <a:alpha val="54902"/>
              </a:srgbClr>
            </a:solidFill>
          </p:spPr>
        </p:sp>
      </p:grpSp>
      <p:grpSp>
        <p:nvGrpSpPr>
          <p:cNvPr id="26" name="Group 26"/>
          <p:cNvGrpSpPr/>
          <p:nvPr/>
        </p:nvGrpSpPr>
        <p:grpSpPr>
          <a:xfrm rot="0">
            <a:off x="0" y="2442981"/>
            <a:ext cx="763929" cy="4914897"/>
            <a:chOff x="0" y="0"/>
            <a:chExt cx="1018572" cy="6553196"/>
          </a:xfrm>
        </p:grpSpPr>
        <p:sp>
          <p:nvSpPr>
            <p:cNvPr id="27" name="Freeform 27"/>
            <p:cNvSpPr/>
            <p:nvPr/>
          </p:nvSpPr>
          <p:spPr>
            <a:xfrm>
              <a:off x="0" y="0"/>
              <a:ext cx="1018540" cy="6553200"/>
            </a:xfrm>
            <a:custGeom>
              <a:avLst/>
              <a:gdLst/>
              <a:ahLst/>
              <a:cxnLst/>
              <a:rect l="l" t="t" r="r" b="b"/>
              <a:pathLst>
                <a:path w="1018540" h="6553200">
                  <a:moveTo>
                    <a:pt x="0" y="0"/>
                  </a:moveTo>
                  <a:lnTo>
                    <a:pt x="1018540" y="0"/>
                  </a:lnTo>
                  <a:lnTo>
                    <a:pt x="1018540" y="6553200"/>
                  </a:lnTo>
                  <a:lnTo>
                    <a:pt x="0" y="6553200"/>
                  </a:lnTo>
                  <a:close/>
                </a:path>
              </a:pathLst>
            </a:custGeom>
            <a:solidFill>
              <a:srgbClr val="516F53"/>
            </a:solidFill>
          </p:spPr>
        </p:sp>
      </p:grpSp>
      <p:grpSp>
        <p:nvGrpSpPr>
          <p:cNvPr id="28" name="Group 28"/>
          <p:cNvGrpSpPr/>
          <p:nvPr/>
        </p:nvGrpSpPr>
        <p:grpSpPr>
          <a:xfrm rot="0">
            <a:off x="17524066" y="2442981"/>
            <a:ext cx="763929" cy="4914897"/>
            <a:chOff x="0" y="0"/>
            <a:chExt cx="1018572" cy="6553196"/>
          </a:xfrm>
        </p:grpSpPr>
        <p:sp>
          <p:nvSpPr>
            <p:cNvPr id="29" name="Freeform 29"/>
            <p:cNvSpPr/>
            <p:nvPr/>
          </p:nvSpPr>
          <p:spPr>
            <a:xfrm>
              <a:off x="0" y="0"/>
              <a:ext cx="1018540" cy="6553200"/>
            </a:xfrm>
            <a:custGeom>
              <a:avLst/>
              <a:gdLst/>
              <a:ahLst/>
              <a:cxnLst/>
              <a:rect l="l" t="t" r="r" b="b"/>
              <a:pathLst>
                <a:path w="1018540" h="6553200">
                  <a:moveTo>
                    <a:pt x="0" y="0"/>
                  </a:moveTo>
                  <a:lnTo>
                    <a:pt x="1018540" y="0"/>
                  </a:lnTo>
                  <a:lnTo>
                    <a:pt x="1018540" y="6553200"/>
                  </a:lnTo>
                  <a:lnTo>
                    <a:pt x="0" y="6553200"/>
                  </a:lnTo>
                  <a:close/>
                </a:path>
              </a:pathLst>
            </a:custGeom>
            <a:solidFill>
              <a:srgbClr val="516F53"/>
            </a:solidFill>
          </p:spPr>
        </p:sp>
      </p:grpSp>
      <p:sp>
        <p:nvSpPr>
          <p:cNvPr id="30" name="TextBox 30"/>
          <p:cNvSpPr txBox="1"/>
          <p:nvPr/>
        </p:nvSpPr>
        <p:spPr>
          <a:xfrm>
            <a:off x="2463862" y="4238504"/>
            <a:ext cx="13360276" cy="1523365"/>
          </a:xfrm>
          <a:prstGeom prst="rect">
            <a:avLst/>
          </a:prstGeom>
        </p:spPr>
        <p:txBody>
          <a:bodyPr lIns="0" tIns="0" rIns="0" bIns="0" rtlCol="0" anchor="t">
            <a:spAutoFit/>
          </a:bodyPr>
          <a:lstStyle/>
          <a:p>
            <a:pPr algn="ctr">
              <a:lnSpc>
                <a:spcPts val="11880"/>
              </a:lnSpc>
            </a:pPr>
            <a:r>
              <a:rPr lang="zh-CN" altLang="en-US" sz="9900">
                <a:solidFill>
                  <a:srgbClr val="000000"/>
                </a:solidFill>
                <a:ea typeface="字由点字倔强黑" panose="00020600040101010101" charset="-122"/>
              </a:rPr>
              <a:t>机器学习安全防护</a:t>
            </a:r>
            <a:endParaRPr lang="zh-CN" altLang="en-US" sz="9900">
              <a:solidFill>
                <a:srgbClr val="000000"/>
              </a:solidFill>
              <a:ea typeface="字由点字倔强黑" panose="00020600040101010101" charset="-122"/>
            </a:endParaRPr>
          </a:p>
        </p:txBody>
      </p:sp>
      <p:sp>
        <p:nvSpPr>
          <p:cNvPr id="31" name="TextBox 31"/>
          <p:cNvSpPr txBox="1"/>
          <p:nvPr/>
        </p:nvSpPr>
        <p:spPr>
          <a:xfrm>
            <a:off x="2463862" y="5752929"/>
            <a:ext cx="13360276" cy="492125"/>
          </a:xfrm>
          <a:prstGeom prst="rect">
            <a:avLst/>
          </a:prstGeom>
        </p:spPr>
        <p:txBody>
          <a:bodyPr lIns="0" tIns="0" rIns="0" bIns="0" rtlCol="0" anchor="t">
            <a:spAutoFit/>
          </a:bodyPr>
          <a:lstStyle/>
          <a:p>
            <a:pPr algn="ctr">
              <a:lnSpc>
                <a:spcPts val="3840"/>
              </a:lnSpc>
            </a:pPr>
            <a:r>
              <a:rPr lang="en-US" sz="3200" spc="319">
                <a:solidFill>
                  <a:srgbClr val="262626"/>
                </a:solidFill>
                <a:latin typeface="Arimo Medium"/>
              </a:rPr>
              <a:t>图像缩放攻击在机器学习中的应用 对抗性预处理方法</a:t>
            </a:r>
            <a:endParaRPr lang="en-US" sz="3200" spc="319">
              <a:solidFill>
                <a:srgbClr val="262626"/>
              </a:solidFill>
              <a:latin typeface="Arimo Medium"/>
            </a:endParaRPr>
          </a:p>
        </p:txBody>
      </p:sp>
      <p:sp>
        <p:nvSpPr>
          <p:cNvPr id="32" name="TextBox 32"/>
          <p:cNvSpPr txBox="1"/>
          <p:nvPr/>
        </p:nvSpPr>
        <p:spPr>
          <a:xfrm>
            <a:off x="2463862" y="3524154"/>
            <a:ext cx="13360276" cy="492125"/>
          </a:xfrm>
          <a:prstGeom prst="rect">
            <a:avLst/>
          </a:prstGeom>
        </p:spPr>
        <p:txBody>
          <a:bodyPr lIns="0" tIns="0" rIns="0" bIns="0" rtlCol="0" anchor="t">
            <a:spAutoFit/>
          </a:bodyPr>
          <a:lstStyle/>
          <a:p>
            <a:pPr algn="ctr">
              <a:lnSpc>
                <a:spcPts val="3840"/>
              </a:lnSpc>
            </a:pPr>
            <a:r>
              <a:rPr lang="zh-CN" altLang="en-US" sz="3200">
                <a:solidFill>
                  <a:srgbClr val="516F53"/>
                </a:solidFill>
                <a:latin typeface="思源黑体 1 Bold" panose="020B0800000000000000" charset="-122"/>
                <a:ea typeface="思源黑体 1 Bold" panose="020B0800000000000000" charset="-122"/>
              </a:rPr>
              <a:t>机器学习</a:t>
            </a:r>
            <a:r>
              <a:rPr lang="en-US" sz="3200">
                <a:solidFill>
                  <a:srgbClr val="516F53"/>
                </a:solidFill>
                <a:latin typeface="思源黑体 1 Bold" panose="020B0800000000000000" charset="-122"/>
                <a:ea typeface="思源黑体 1 Bold" panose="020B0800000000000000" charset="-122"/>
              </a:rPr>
              <a:t> | </a:t>
            </a:r>
            <a:r>
              <a:rPr lang="zh-CN" altLang="en-US" sz="3200">
                <a:solidFill>
                  <a:srgbClr val="516F53"/>
                </a:solidFill>
                <a:latin typeface="思源黑体 1 Bold" panose="020B0800000000000000" charset="-122"/>
                <a:ea typeface="思源黑体 1 Bold" panose="020B0800000000000000" charset="-122"/>
              </a:rPr>
              <a:t>安全防护</a:t>
            </a:r>
            <a:r>
              <a:rPr lang="en-US" sz="3200">
                <a:solidFill>
                  <a:srgbClr val="516F53"/>
                </a:solidFill>
                <a:latin typeface="思源黑体 1 Bold" panose="020B0800000000000000" charset="-122"/>
                <a:ea typeface="思源黑体 1 Bold" panose="020B0800000000000000" charset="-122"/>
              </a:rPr>
              <a:t> |对抗性预处理方法 </a:t>
            </a:r>
            <a:endParaRPr lang="en-US" sz="3200">
              <a:solidFill>
                <a:srgbClr val="516F53"/>
              </a:solidFill>
              <a:latin typeface="思源黑体 1 Bold" panose="020B0800000000000000" charset="-122"/>
              <a:ea typeface="思源黑体 1 Bold" panose="020B0800000000000000" charset="-122"/>
            </a:endParaRPr>
          </a:p>
        </p:txBody>
      </p:sp>
      <p:sp>
        <p:nvSpPr>
          <p:cNvPr id="33" name="TextBox 33"/>
          <p:cNvSpPr txBox="1"/>
          <p:nvPr/>
        </p:nvSpPr>
        <p:spPr>
          <a:xfrm>
            <a:off x="6150722" y="7624578"/>
            <a:ext cx="5986555" cy="430530"/>
          </a:xfrm>
          <a:prstGeom prst="rect">
            <a:avLst/>
          </a:prstGeom>
        </p:spPr>
        <p:txBody>
          <a:bodyPr lIns="0" tIns="0" rIns="0" bIns="0" rtlCol="0" anchor="t">
            <a:spAutoFit/>
          </a:bodyPr>
          <a:lstStyle/>
          <a:p>
            <a:pPr algn="ctr">
              <a:lnSpc>
                <a:spcPts val="3360"/>
              </a:lnSpc>
            </a:pPr>
            <a:r>
              <a:rPr lang="zh-CN" altLang="en-US" sz="2800">
                <a:solidFill>
                  <a:srgbClr val="FFFFFF"/>
                </a:solidFill>
                <a:ea typeface="思源黑体 1" panose="020B0500000000000000" charset="-122"/>
              </a:rPr>
              <a:t>讲解人</a:t>
            </a:r>
            <a:r>
              <a:rPr lang="en-US" sz="2800">
                <a:solidFill>
                  <a:srgbClr val="FFFFFF"/>
                </a:solidFill>
                <a:ea typeface="思源黑体 1" panose="020B0500000000000000" charset="-122"/>
              </a:rPr>
              <a:t>：</a:t>
            </a:r>
            <a:r>
              <a:rPr lang="zh-CN" altLang="en-US" sz="2800">
                <a:solidFill>
                  <a:srgbClr val="FFFFFF"/>
                </a:solidFill>
                <a:ea typeface="思源黑体 1" panose="020B0500000000000000" charset="-122"/>
              </a:rPr>
              <a:t>盖乐</a:t>
            </a:r>
            <a:endParaRPr lang="zh-CN" altLang="en-US" sz="2800">
              <a:solidFill>
                <a:srgbClr val="FFFFFF"/>
              </a:solidFill>
              <a:ea typeface="思源黑体 1" panose="020B0500000000000000" charset="-122"/>
            </a:endParaRPr>
          </a:p>
        </p:txBody>
      </p:sp>
      <p:sp>
        <p:nvSpPr>
          <p:cNvPr id="34" name="TextBox 34"/>
          <p:cNvSpPr txBox="1"/>
          <p:nvPr/>
        </p:nvSpPr>
        <p:spPr>
          <a:xfrm>
            <a:off x="6150722" y="8177072"/>
            <a:ext cx="5986555" cy="430530"/>
          </a:xfrm>
          <a:prstGeom prst="rect">
            <a:avLst/>
          </a:prstGeom>
        </p:spPr>
        <p:txBody>
          <a:bodyPr lIns="0" tIns="0" rIns="0" bIns="0" rtlCol="0" anchor="t">
            <a:spAutoFit/>
          </a:bodyPr>
          <a:lstStyle/>
          <a:p>
            <a:pPr algn="ctr">
              <a:lnSpc>
                <a:spcPts val="3360"/>
              </a:lnSpc>
            </a:pPr>
            <a:r>
              <a:rPr lang="en-US" sz="2800">
                <a:solidFill>
                  <a:srgbClr val="FFFFFF"/>
                </a:solidFill>
                <a:latin typeface="思源黑体 1" panose="020B0500000000000000" charset="-122"/>
                <a:ea typeface="思源黑体 1" panose="020B0500000000000000" charset="-122"/>
              </a:rPr>
              <a:t>时间：2024.3.21</a:t>
            </a:r>
            <a:endParaRPr lang="en-US" sz="2800">
              <a:solidFill>
                <a:srgbClr val="FFFFFF"/>
              </a:solidFill>
              <a:latin typeface="思源黑体 1" panose="020B0500000000000000" charset="-122"/>
              <a:ea typeface="思源黑体 1" panose="020B0500000000000000" charset="-122"/>
            </a:endParaRPr>
          </a:p>
        </p:txBody>
      </p:sp>
      <p:grpSp>
        <p:nvGrpSpPr>
          <p:cNvPr id="35" name="Group 35"/>
          <p:cNvGrpSpPr/>
          <p:nvPr/>
        </p:nvGrpSpPr>
        <p:grpSpPr>
          <a:xfrm rot="0">
            <a:off x="7068548" y="1257291"/>
            <a:ext cx="4150903" cy="1512000"/>
            <a:chOff x="0" y="0"/>
            <a:chExt cx="5534538" cy="2016000"/>
          </a:xfrm>
        </p:grpSpPr>
        <p:grpSp>
          <p:nvGrpSpPr>
            <p:cNvPr id="36" name="Group 36"/>
            <p:cNvGrpSpPr/>
            <p:nvPr/>
          </p:nvGrpSpPr>
          <p:grpSpPr>
            <a:xfrm rot="0">
              <a:off x="1759269" y="0"/>
              <a:ext cx="2016000" cy="2016000"/>
              <a:chOff x="0" y="0"/>
              <a:chExt cx="2016000" cy="2016000"/>
            </a:xfrm>
          </p:grpSpPr>
          <p:sp>
            <p:nvSpPr>
              <p:cNvPr id="37" name="Freeform 37"/>
              <p:cNvSpPr/>
              <p:nvPr/>
            </p:nvSpPr>
            <p:spPr>
              <a:xfrm>
                <a:off x="0" y="0"/>
                <a:ext cx="2015998" cy="2015998"/>
              </a:xfrm>
              <a:custGeom>
                <a:avLst/>
                <a:gdLst/>
                <a:ahLst/>
                <a:cxnLst/>
                <a:rect l="l" t="t" r="r" b="b"/>
                <a:pathLst>
                  <a:path w="2015998" h="2015998">
                    <a:moveTo>
                      <a:pt x="0" y="1007999"/>
                    </a:moveTo>
                    <a:cubicBezTo>
                      <a:pt x="0" y="451358"/>
                      <a:pt x="451358" y="0"/>
                      <a:pt x="1007999" y="0"/>
                    </a:cubicBezTo>
                    <a:cubicBezTo>
                      <a:pt x="1564640" y="0"/>
                      <a:pt x="2015998" y="451358"/>
                      <a:pt x="2015998" y="1007999"/>
                    </a:cubicBezTo>
                    <a:cubicBezTo>
                      <a:pt x="2015998" y="1564640"/>
                      <a:pt x="1564640" y="2015998"/>
                      <a:pt x="1007999" y="2015998"/>
                    </a:cubicBezTo>
                    <a:cubicBezTo>
                      <a:pt x="451358" y="2015998"/>
                      <a:pt x="0" y="1564640"/>
                      <a:pt x="0" y="1007999"/>
                    </a:cubicBezTo>
                    <a:close/>
                  </a:path>
                </a:pathLst>
              </a:custGeom>
              <a:solidFill>
                <a:srgbClr val="516F53"/>
              </a:solidFill>
            </p:spPr>
          </p:sp>
        </p:grpSp>
        <p:sp>
          <p:nvSpPr>
            <p:cNvPr id="38" name="TextBox 38"/>
            <p:cNvSpPr txBox="1"/>
            <p:nvPr/>
          </p:nvSpPr>
          <p:spPr>
            <a:xfrm>
              <a:off x="0" y="526690"/>
              <a:ext cx="5534538" cy="943570"/>
            </a:xfrm>
            <a:prstGeom prst="rect">
              <a:avLst/>
            </a:prstGeom>
          </p:spPr>
          <p:txBody>
            <a:bodyPr lIns="0" tIns="0" rIns="0" bIns="0" rtlCol="0" anchor="t">
              <a:spAutoFit/>
            </a:bodyPr>
            <a:lstStyle/>
            <a:p>
              <a:pPr algn="ctr">
                <a:lnSpc>
                  <a:spcPts val="5040"/>
                </a:lnSpc>
              </a:pPr>
              <a:r>
                <a:rPr lang="en-US" sz="4200">
                  <a:solidFill>
                    <a:srgbClr val="FFFFFF"/>
                  </a:solidFill>
                  <a:latin typeface="Arimo Heavy"/>
                </a:rPr>
                <a:t>2024</a:t>
              </a:r>
              <a:endParaRPr lang="en-US" sz="4200">
                <a:solidFill>
                  <a:srgbClr val="FFFFFF"/>
                </a:solidFill>
                <a:latin typeface="Arimo Heavy"/>
              </a:endParaRPr>
            </a:p>
          </p:txBody>
        </p:sp>
        <p:grpSp>
          <p:nvGrpSpPr>
            <p:cNvPr id="39" name="Group 39"/>
            <p:cNvGrpSpPr/>
            <p:nvPr/>
          </p:nvGrpSpPr>
          <p:grpSpPr>
            <a:xfrm rot="0">
              <a:off x="1014420" y="877628"/>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610479" y="877628"/>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5" name="Group 45"/>
            <p:cNvGrpSpPr/>
            <p:nvPr/>
          </p:nvGrpSpPr>
          <p:grpSpPr>
            <a:xfrm rot="0">
              <a:off x="210036" y="877628"/>
              <a:ext cx="260743" cy="26074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8" name="Group 48"/>
            <p:cNvGrpSpPr/>
            <p:nvPr/>
          </p:nvGrpSpPr>
          <p:grpSpPr>
            <a:xfrm rot="0">
              <a:off x="4257869" y="877628"/>
              <a:ext cx="260743" cy="26074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1" name="Group 51"/>
            <p:cNvGrpSpPr/>
            <p:nvPr/>
          </p:nvGrpSpPr>
          <p:grpSpPr>
            <a:xfrm rot="0">
              <a:off x="4658312" y="877628"/>
              <a:ext cx="260743" cy="26074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4" name="Group 54"/>
            <p:cNvGrpSpPr/>
            <p:nvPr/>
          </p:nvGrpSpPr>
          <p:grpSpPr>
            <a:xfrm rot="0">
              <a:off x="5058755" y="877628"/>
              <a:ext cx="260743" cy="26074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
        <p:nvSpPr>
          <p:cNvPr id="57" name="AutoShape 57"/>
          <p:cNvSpPr/>
          <p:nvPr/>
        </p:nvSpPr>
        <p:spPr>
          <a:xfrm flipV="1">
            <a:off x="763929" y="2013291"/>
            <a:ext cx="6110276" cy="0"/>
          </a:xfrm>
          <a:prstGeom prst="line">
            <a:avLst/>
          </a:prstGeom>
          <a:ln w="9525" cap="flat">
            <a:solidFill>
              <a:srgbClr val="8BAD85"/>
            </a:solidFill>
            <a:prstDash val="solid"/>
            <a:headEnd type="none" w="sm" len="sm"/>
            <a:tailEnd type="none" w="sm" len="sm"/>
          </a:ln>
        </p:spPr>
      </p:sp>
      <p:sp>
        <p:nvSpPr>
          <p:cNvPr id="58" name="AutoShape 58"/>
          <p:cNvSpPr/>
          <p:nvPr/>
        </p:nvSpPr>
        <p:spPr>
          <a:xfrm flipV="1">
            <a:off x="11413791" y="2013291"/>
            <a:ext cx="6110276" cy="0"/>
          </a:xfrm>
          <a:prstGeom prst="line">
            <a:avLst/>
          </a:prstGeom>
          <a:ln w="9525" cap="flat">
            <a:solidFill>
              <a:srgbClr val="8BAD85"/>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grpSp>
      <p:grpSp>
        <p:nvGrpSpPr>
          <p:cNvPr id="21" name="Group 21"/>
          <p:cNvGrpSpPr/>
          <p:nvPr/>
        </p:nvGrpSpPr>
        <p:grpSpPr>
          <a:xfrm rot="0">
            <a:off x="-4481402" y="-22749910"/>
            <a:ext cx="27250805" cy="272508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4" name="Group 24"/>
          <p:cNvGrpSpPr/>
          <p:nvPr/>
        </p:nvGrpSpPr>
        <p:grpSpPr>
          <a:xfrm rot="0">
            <a:off x="-4199554" y="-22468062"/>
            <a:ext cx="26687110" cy="266871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DAE4DB"/>
              </a:soli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7" name="Group 27"/>
          <p:cNvGrpSpPr/>
          <p:nvPr/>
        </p:nvGrpSpPr>
        <p:grpSpPr>
          <a:xfrm rot="0">
            <a:off x="-4949498" y="-23218006"/>
            <a:ext cx="28186997" cy="281869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sp>
        <p:nvSpPr>
          <p:cNvPr id="30" name="TextBox 30"/>
          <p:cNvSpPr txBox="1"/>
          <p:nvPr/>
        </p:nvSpPr>
        <p:spPr>
          <a:xfrm>
            <a:off x="5849674" y="1727863"/>
            <a:ext cx="6588653" cy="971476"/>
          </a:xfrm>
          <a:prstGeom prst="rect">
            <a:avLst/>
          </a:prstGeom>
        </p:spPr>
        <p:txBody>
          <a:bodyPr lIns="0" tIns="0" rIns="0" bIns="0" rtlCol="0" anchor="t">
            <a:spAutoFit/>
          </a:bodyPr>
          <a:lstStyle/>
          <a:p>
            <a:pPr algn="ctr">
              <a:lnSpc>
                <a:spcPts val="7680"/>
              </a:lnSpc>
            </a:pPr>
            <a:r>
              <a:rPr lang="en-US" sz="6400">
                <a:solidFill>
                  <a:srgbClr val="FFFFFF"/>
                </a:solidFill>
                <a:ea typeface="字由点字倔强黑" panose="00020600040101010101" charset="-122"/>
              </a:rPr>
              <a:t>第三部分</a:t>
            </a:r>
            <a:endParaRPr lang="en-US" sz="6400">
              <a:solidFill>
                <a:srgbClr val="FFFFFF"/>
              </a:solidFill>
              <a:ea typeface="字由点字倔强黑" panose="00020600040101010101" charset="-122"/>
            </a:endParaRPr>
          </a:p>
        </p:txBody>
      </p:sp>
      <p:sp>
        <p:nvSpPr>
          <p:cNvPr id="31" name="TextBox 31"/>
          <p:cNvSpPr txBox="1"/>
          <p:nvPr/>
        </p:nvSpPr>
        <p:spPr>
          <a:xfrm>
            <a:off x="5849673" y="2699339"/>
            <a:ext cx="6588653" cy="723856"/>
          </a:xfrm>
          <a:prstGeom prst="rect">
            <a:avLst/>
          </a:prstGeom>
        </p:spPr>
        <p:txBody>
          <a:bodyPr lIns="0" tIns="0" rIns="0" bIns="0" rtlCol="0" anchor="t">
            <a:spAutoFit/>
          </a:bodyPr>
          <a:lstStyle/>
          <a:p>
            <a:pPr algn="ctr">
              <a:lnSpc>
                <a:spcPts val="5760"/>
              </a:lnSpc>
            </a:pPr>
            <a:r>
              <a:rPr lang="en-US" sz="4800">
                <a:solidFill>
                  <a:srgbClr val="FFFFFF"/>
                </a:solidFill>
                <a:latin typeface="Bahjaa" panose="00000500000000000000"/>
              </a:rPr>
              <a:t>PART THREE</a:t>
            </a:r>
            <a:endParaRPr lang="en-US" sz="4800">
              <a:solidFill>
                <a:srgbClr val="FFFFFF"/>
              </a:solidFill>
              <a:latin typeface="Bahjaa" panose="00000500000000000000"/>
            </a:endParaRPr>
          </a:p>
        </p:txBody>
      </p:sp>
      <p:sp>
        <p:nvSpPr>
          <p:cNvPr id="32" name="TextBox 32"/>
          <p:cNvSpPr txBox="1"/>
          <p:nvPr/>
        </p:nvSpPr>
        <p:spPr>
          <a:xfrm>
            <a:off x="5316393" y="5595986"/>
            <a:ext cx="7655215" cy="1230630"/>
          </a:xfrm>
          <a:prstGeom prst="rect">
            <a:avLst/>
          </a:prstGeom>
        </p:spPr>
        <p:txBody>
          <a:bodyPr lIns="0" tIns="0" rIns="0" bIns="0" rtlCol="0" anchor="t">
            <a:spAutoFit/>
            <a:scene3d>
              <a:camera prst="orthographicFront"/>
              <a:lightRig rig="threePt" dir="t"/>
            </a:scene3d>
          </a:bodyPr>
          <a:lstStyle/>
          <a:p>
            <a:pPr algn="ctr">
              <a:lnSpc>
                <a:spcPts val="9600"/>
              </a:lnSpc>
            </a:pPr>
            <a:r>
              <a:rPr lang="zh-CN" altLang="en-US" sz="8000" b="1">
                <a:solidFill>
                  <a:schemeClr val="tx1"/>
                </a:solidFill>
                <a:effectLst>
                  <a:outerShdw blurRad="38100" dist="19050" dir="2700000" algn="tl" rotWithShape="0">
                    <a:schemeClr val="dk1">
                      <a:alpha val="40000"/>
                    </a:schemeClr>
                  </a:outerShdw>
                </a:effectLst>
                <a:latin typeface="+mj-ea"/>
                <a:ea typeface="+mj-ea"/>
              </a:rPr>
              <a:t>投毒攻击和防御</a:t>
            </a:r>
            <a:endParaRPr lang="zh-CN" altLang="en-US" sz="8000" b="1">
              <a:solidFill>
                <a:schemeClr val="tx1"/>
              </a:solidFill>
              <a:effectLst>
                <a:outerShdw blurRad="38100" dist="19050" dir="2700000" algn="tl" rotWithShape="0">
                  <a:schemeClr val="dk1">
                    <a:alpha val="40000"/>
                  </a:schemeClr>
                </a:outerShdw>
              </a:effectLst>
              <a:latin typeface="+mj-ea"/>
              <a:ea typeface="+mj-ea"/>
            </a:endParaRPr>
          </a:p>
        </p:txBody>
      </p:sp>
      <p:sp>
        <p:nvSpPr>
          <p:cNvPr id="33" name="TextBox 33"/>
          <p:cNvSpPr txBox="1"/>
          <p:nvPr/>
        </p:nvSpPr>
        <p:spPr>
          <a:xfrm>
            <a:off x="5316393" y="6859443"/>
            <a:ext cx="7655215" cy="368935"/>
          </a:xfrm>
          <a:prstGeom prst="rect">
            <a:avLst/>
          </a:prstGeom>
        </p:spPr>
        <p:txBody>
          <a:bodyPr lIns="0" tIns="0" rIns="0" bIns="0" rtlCol="0" anchor="t">
            <a:spAutoFit/>
          </a:bodyPr>
          <a:lstStyle/>
          <a:p>
            <a:pPr algn="ctr">
              <a:lnSpc>
                <a:spcPts val="2880"/>
              </a:lnSpc>
            </a:pPr>
            <a:r>
              <a:rPr lang="en-US" sz="2400">
                <a:solidFill>
                  <a:srgbClr val="8BAD85"/>
                </a:solidFill>
                <a:latin typeface="Arimo Medium"/>
              </a:rPr>
              <a:t>DATA POISONING ATTACKS AND DEFENSES</a:t>
            </a:r>
            <a:endParaRPr lang="en-US" sz="2400">
              <a:solidFill>
                <a:srgbClr val="8BAD85"/>
              </a:solidFill>
              <a:latin typeface="Arimo Medium"/>
            </a:endParaRPr>
          </a:p>
        </p:txBody>
      </p:sp>
      <p:grpSp>
        <p:nvGrpSpPr>
          <p:cNvPr id="35" name="Group 35"/>
          <p:cNvGrpSpPr/>
          <p:nvPr/>
        </p:nvGrpSpPr>
        <p:grpSpPr>
          <a:xfrm rot="0">
            <a:off x="4310209" y="6947695"/>
            <a:ext cx="798845" cy="195557"/>
            <a:chOff x="0" y="0"/>
            <a:chExt cx="1065127" cy="260743"/>
          </a:xfrm>
        </p:grpSpPr>
        <p:grpSp>
          <p:nvGrpSpPr>
            <p:cNvPr id="36" name="Group 36"/>
            <p:cNvGrpSpPr/>
            <p:nvPr/>
          </p:nvGrpSpPr>
          <p:grpSpPr>
            <a:xfrm rot="0">
              <a:off x="804384" y="0"/>
              <a:ext cx="260743" cy="2607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39" name="Group 39"/>
            <p:cNvGrpSpPr/>
            <p:nvPr/>
          </p:nvGrpSpPr>
          <p:grpSpPr>
            <a:xfrm rot="0">
              <a:off x="400443" y="0"/>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0" y="0"/>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grpSp>
        <p:nvGrpSpPr>
          <p:cNvPr id="45" name="Group 45"/>
          <p:cNvGrpSpPr/>
          <p:nvPr/>
        </p:nvGrpSpPr>
        <p:grpSpPr>
          <a:xfrm rot="-10800000">
            <a:off x="13242446" y="6956585"/>
            <a:ext cx="798845" cy="195557"/>
            <a:chOff x="0" y="0"/>
            <a:chExt cx="1065127" cy="260743"/>
          </a:xfrm>
        </p:grpSpPr>
        <p:grpSp>
          <p:nvGrpSpPr>
            <p:cNvPr id="46" name="Group 46"/>
            <p:cNvGrpSpPr/>
            <p:nvPr/>
          </p:nvGrpSpPr>
          <p:grpSpPr>
            <a:xfrm rot="0">
              <a:off x="804384" y="0"/>
              <a:ext cx="260743" cy="26074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9" name="Group 49"/>
            <p:cNvGrpSpPr/>
            <p:nvPr/>
          </p:nvGrpSpPr>
          <p:grpSpPr>
            <a:xfrm rot="0">
              <a:off x="400443" y="0"/>
              <a:ext cx="260743" cy="26074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2" name="Group 52"/>
            <p:cNvGrpSpPr/>
            <p:nvPr/>
          </p:nvGrpSpPr>
          <p:grpSpPr>
            <a:xfrm rot="0">
              <a:off x="0" y="0"/>
              <a:ext cx="260743" cy="26074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7" name="Freeform 7"/>
            <p:cNvSpPr/>
            <p:nvPr>
              <p:custDataLst>
                <p:tags r:id="rId3"/>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8" name="Freeform 8"/>
            <p:cNvSpPr/>
            <p:nvPr>
              <p:custDataLst>
                <p:tags r:id="rId4"/>
              </p:custDataLst>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0" name="Freeform 10"/>
            <p:cNvSpPr/>
            <p:nvPr>
              <p:custDataLst>
                <p:tags r:id="rId5"/>
              </p:custDataLst>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1" name="Freeform 11"/>
            <p:cNvSpPr/>
            <p:nvPr>
              <p:custDataLst>
                <p:tags r:id="rId6"/>
              </p:custDataLst>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3" name="Freeform 13"/>
            <p:cNvSpPr/>
            <p:nvPr>
              <p:custDataLst>
                <p:tags r:id="rId7"/>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4" name="Freeform 14"/>
            <p:cNvSpPr/>
            <p:nvPr>
              <p:custDataLst>
                <p:tags r:id="rId8"/>
              </p:custDataLst>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6" name="Freeform 16"/>
            <p:cNvSpPr/>
            <p:nvPr>
              <p:custDataLst>
                <p:tags r:id="rId9"/>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7" name="Freeform 17"/>
            <p:cNvSpPr/>
            <p:nvPr>
              <p:custDataLst>
                <p:tags r:id="rId10"/>
              </p:custDataLst>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grpSp>
      <p:grpSp>
        <p:nvGrpSpPr>
          <p:cNvPr id="33" name="Group 33"/>
          <p:cNvGrpSpPr/>
          <p:nvPr>
            <p:custDataLst>
              <p:tags r:id="rId11"/>
            </p:custDataLst>
          </p:nvPr>
        </p:nvGrpSpPr>
        <p:grpSpPr>
          <a:xfrm rot="0">
            <a:off x="1127802" y="2479820"/>
            <a:ext cx="1200940" cy="1167643"/>
            <a:chOff x="0" y="0"/>
            <a:chExt cx="1469406" cy="1428666"/>
          </a:xfrm>
        </p:grpSpPr>
        <p:sp>
          <p:nvSpPr>
            <p:cNvPr id="34" name="Freeform 34"/>
            <p:cNvSpPr/>
            <p:nvPr>
              <p:custDataLst>
                <p:tags r:id="rId12"/>
              </p:custDataLst>
            </p:nvPr>
          </p:nvSpPr>
          <p:spPr>
            <a:xfrm>
              <a:off x="0" y="0"/>
              <a:ext cx="1469390" cy="1428750"/>
            </a:xfrm>
            <a:custGeom>
              <a:avLst/>
              <a:gdLst/>
              <a:ahLst/>
              <a:cxnLst/>
              <a:rect l="l" t="t" r="r" b="b"/>
              <a:pathLst>
                <a:path w="1469390" h="1428750">
                  <a:moveTo>
                    <a:pt x="0" y="714375"/>
                  </a:moveTo>
                  <a:cubicBezTo>
                    <a:pt x="0" y="319786"/>
                    <a:pt x="328930" y="0"/>
                    <a:pt x="734695" y="0"/>
                  </a:cubicBezTo>
                  <a:cubicBezTo>
                    <a:pt x="1140460" y="0"/>
                    <a:pt x="1469390" y="319786"/>
                    <a:pt x="1469390" y="714375"/>
                  </a:cubicBezTo>
                  <a:cubicBezTo>
                    <a:pt x="1469390" y="1108964"/>
                    <a:pt x="1140460" y="1428750"/>
                    <a:pt x="734695" y="1428750"/>
                  </a:cubicBezTo>
                  <a:cubicBezTo>
                    <a:pt x="328930" y="1428750"/>
                    <a:pt x="0" y="1108837"/>
                    <a:pt x="0" y="714375"/>
                  </a:cubicBezTo>
                  <a:close/>
                </a:path>
              </a:pathLst>
            </a:custGeom>
            <a:solidFill>
              <a:srgbClr val="DAE4DB"/>
            </a:solidFill>
          </p:spPr>
        </p:sp>
      </p:grpSp>
      <p:grpSp>
        <p:nvGrpSpPr>
          <p:cNvPr id="35" name="Group 35"/>
          <p:cNvGrpSpPr/>
          <p:nvPr>
            <p:custDataLst>
              <p:tags r:id="rId13"/>
            </p:custDataLst>
          </p:nvPr>
        </p:nvGrpSpPr>
        <p:grpSpPr>
          <a:xfrm rot="0">
            <a:off x="9372600" y="2517140"/>
            <a:ext cx="1191895" cy="1130300"/>
            <a:chOff x="0" y="0"/>
            <a:chExt cx="1640185" cy="1594710"/>
          </a:xfrm>
        </p:grpSpPr>
        <p:sp>
          <p:nvSpPr>
            <p:cNvPr id="36" name="Freeform 36"/>
            <p:cNvSpPr/>
            <p:nvPr>
              <p:custDataLst>
                <p:tags r:id="rId14"/>
              </p:custDataLst>
            </p:nvPr>
          </p:nvSpPr>
          <p:spPr>
            <a:xfrm>
              <a:off x="0" y="0"/>
              <a:ext cx="1640078" cy="1594612"/>
            </a:xfrm>
            <a:custGeom>
              <a:avLst/>
              <a:gdLst/>
              <a:ahLst/>
              <a:cxnLst/>
              <a:rect l="l" t="t" r="r" b="b"/>
              <a:pathLst>
                <a:path w="1640078" h="1594612">
                  <a:moveTo>
                    <a:pt x="0" y="797306"/>
                  </a:moveTo>
                  <a:cubicBezTo>
                    <a:pt x="0" y="356997"/>
                    <a:pt x="367157" y="0"/>
                    <a:pt x="820039" y="0"/>
                  </a:cubicBezTo>
                  <a:cubicBezTo>
                    <a:pt x="1272921" y="0"/>
                    <a:pt x="1640078" y="356997"/>
                    <a:pt x="1640078" y="797306"/>
                  </a:cubicBezTo>
                  <a:cubicBezTo>
                    <a:pt x="1640078" y="1237615"/>
                    <a:pt x="1272921" y="1594612"/>
                    <a:pt x="820039" y="1594612"/>
                  </a:cubicBezTo>
                  <a:cubicBezTo>
                    <a:pt x="367157" y="1594612"/>
                    <a:pt x="0" y="1237742"/>
                    <a:pt x="0" y="797306"/>
                  </a:cubicBezTo>
                  <a:close/>
                </a:path>
              </a:pathLst>
            </a:custGeom>
            <a:solidFill>
              <a:srgbClr val="6C9170"/>
            </a:solidFill>
          </p:spPr>
        </p:sp>
      </p:grpSp>
      <p:sp>
        <p:nvSpPr>
          <p:cNvPr id="43" name="AutoShape 43"/>
          <p:cNvSpPr/>
          <p:nvPr>
            <p:custDataLst>
              <p:tags r:id="rId15"/>
            </p:custDataLst>
          </p:nvPr>
        </p:nvSpPr>
        <p:spPr>
          <a:xfrm rot="5400000">
            <a:off x="8418195" y="-4532630"/>
            <a:ext cx="20320" cy="12322810"/>
          </a:xfrm>
          <a:prstGeom prst="line">
            <a:avLst/>
          </a:prstGeom>
          <a:ln w="9525" cap="rnd">
            <a:solidFill>
              <a:srgbClr val="000000"/>
            </a:solidFill>
            <a:prstDash val="solid"/>
            <a:headEnd type="none" w="sm" len="sm"/>
            <a:tailEnd type="none" w="sm" len="sm"/>
          </a:ln>
        </p:spPr>
      </p:sp>
      <p:grpSp>
        <p:nvGrpSpPr>
          <p:cNvPr id="61" name="Group 61"/>
          <p:cNvGrpSpPr/>
          <p:nvPr/>
        </p:nvGrpSpPr>
        <p:grpSpPr>
          <a:xfrm rot="5400000">
            <a:off x="1227785" y="1168429"/>
            <a:ext cx="862059" cy="582600"/>
            <a:chOff x="0" y="0"/>
            <a:chExt cx="1149412" cy="776800"/>
          </a:xfrm>
        </p:grpSpPr>
        <p:sp>
          <p:nvSpPr>
            <p:cNvPr id="62" name="Freeform 62"/>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63" name="Group 63"/>
          <p:cNvGrpSpPr/>
          <p:nvPr/>
        </p:nvGrpSpPr>
        <p:grpSpPr>
          <a:xfrm rot="0">
            <a:off x="1028700" y="1028700"/>
            <a:ext cx="225707" cy="862059"/>
            <a:chOff x="0" y="0"/>
            <a:chExt cx="300942" cy="1149412"/>
          </a:xfrm>
        </p:grpSpPr>
        <p:sp>
          <p:nvSpPr>
            <p:cNvPr id="64" name="Freeform 64"/>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65" name="Group 65"/>
          <p:cNvGrpSpPr/>
          <p:nvPr>
            <p:custDataLst>
              <p:tags r:id="rId16"/>
            </p:custDataLst>
          </p:nvPr>
        </p:nvGrpSpPr>
        <p:grpSpPr>
          <a:xfrm rot="0">
            <a:off x="1028700" y="9258300"/>
            <a:ext cx="16230600" cy="174335"/>
            <a:chOff x="0" y="0"/>
            <a:chExt cx="21552060" cy="231494"/>
          </a:xfrm>
        </p:grpSpPr>
        <p:sp>
          <p:nvSpPr>
            <p:cNvPr id="66" name="Freeform 66"/>
            <p:cNvSpPr/>
            <p:nvPr>
              <p:custDataLst>
                <p:tags r:id="rId17"/>
              </p:custDataLst>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sp>
        <p:nvSpPr>
          <p:cNvPr id="67" name="Freeform 67"/>
          <p:cNvSpPr/>
          <p:nvPr>
            <p:custDataLst>
              <p:tags r:id="rId18"/>
            </p:custDataLst>
          </p:nvPr>
        </p:nvSpPr>
        <p:spPr>
          <a:xfrm>
            <a:off x="9677487" y="2690060"/>
            <a:ext cx="552865" cy="694336"/>
          </a:xfrm>
          <a:custGeom>
            <a:avLst/>
            <a:gdLst/>
            <a:ahLst/>
            <a:cxnLst/>
            <a:rect l="l" t="t" r="r" b="b"/>
            <a:pathLst>
              <a:path w="552865" h="694336">
                <a:moveTo>
                  <a:pt x="0" y="0"/>
                </a:moveTo>
                <a:lnTo>
                  <a:pt x="552865" y="0"/>
                </a:lnTo>
                <a:lnTo>
                  <a:pt x="552865" y="694335"/>
                </a:lnTo>
                <a:lnTo>
                  <a:pt x="0" y="694335"/>
                </a:lnTo>
                <a:lnTo>
                  <a:pt x="0" y="0"/>
                </a:lnTo>
                <a:close/>
              </a:path>
            </a:pathLst>
          </a:custGeom>
          <a:blipFill>
            <a:blip r:embed="rId19"/>
            <a:stretch>
              <a:fillRect/>
            </a:stretch>
          </a:blipFill>
        </p:spPr>
      </p:sp>
      <p:sp>
        <p:nvSpPr>
          <p:cNvPr id="68" name="Freeform 68"/>
          <p:cNvSpPr/>
          <p:nvPr>
            <p:custDataLst>
              <p:tags r:id="rId20"/>
            </p:custDataLst>
          </p:nvPr>
        </p:nvSpPr>
        <p:spPr>
          <a:xfrm>
            <a:off x="1416356" y="2857299"/>
            <a:ext cx="533672" cy="368233"/>
          </a:xfrm>
          <a:custGeom>
            <a:avLst/>
            <a:gdLst/>
            <a:ahLst/>
            <a:cxnLst/>
            <a:rect l="l" t="t" r="r" b="b"/>
            <a:pathLst>
              <a:path w="533672" h="368233">
                <a:moveTo>
                  <a:pt x="0" y="0"/>
                </a:moveTo>
                <a:lnTo>
                  <a:pt x="533671" y="0"/>
                </a:lnTo>
                <a:lnTo>
                  <a:pt x="533671" y="368234"/>
                </a:lnTo>
                <a:lnTo>
                  <a:pt x="0" y="3682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nvGrpSpPr>
          <p:cNvPr id="72" name="Group 72"/>
          <p:cNvGrpSpPr/>
          <p:nvPr/>
        </p:nvGrpSpPr>
        <p:grpSpPr>
          <a:xfrm rot="0">
            <a:off x="2266716" y="952597"/>
            <a:ext cx="14602460" cy="974001"/>
            <a:chOff x="0" y="-47625"/>
            <a:chExt cx="19469947" cy="1298669"/>
          </a:xfrm>
        </p:grpSpPr>
        <p:sp>
          <p:nvSpPr>
            <p:cNvPr id="73" name="TextBox 73"/>
            <p:cNvSpPr txBox="1"/>
            <p:nvPr/>
          </p:nvSpPr>
          <p:spPr>
            <a:xfrm>
              <a:off x="176107" y="-47625"/>
              <a:ext cx="19293840" cy="861060"/>
            </a:xfrm>
            <a:prstGeom prst="rect">
              <a:avLst/>
            </a:prstGeom>
          </p:spPr>
          <p:txBody>
            <a:bodyPr wrap="square" lIns="0" tIns="0" rIns="0" bIns="0" rtlCol="0" anchor="t">
              <a:spAutoFit/>
            </a:bodyPr>
            <a:lstStyle/>
            <a:p>
              <a:pPr>
                <a:lnSpc>
                  <a:spcPts val="5040"/>
                </a:lnSpc>
              </a:pPr>
              <a:r>
                <a:rPr lang="en-US" sz="42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投毒攻击可以分为两类：可用性攻击和完整性攻击</a:t>
              </a:r>
              <a:endParaRPr lang="en-US" sz="42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74" name="TextBox 74"/>
            <p:cNvSpPr txBox="1"/>
            <p:nvPr/>
          </p:nvSpPr>
          <p:spPr>
            <a:xfrm>
              <a:off x="0" y="841257"/>
              <a:ext cx="6624172" cy="409787"/>
            </a:xfrm>
            <a:prstGeom prst="rect">
              <a:avLst/>
            </a:prstGeom>
          </p:spPr>
          <p:txBody>
            <a:bodyPr lIns="0" tIns="0" rIns="0" bIns="0" rtlCol="0" anchor="t">
              <a:spAutoFit/>
            </a:bodyPr>
            <a:lstStyle/>
            <a:p>
              <a:pPr algn="l">
                <a:lnSpc>
                  <a:spcPts val="2400"/>
                </a:lnSpc>
              </a:pPr>
              <a:endParaRPr lang="en-US" sz="2000">
                <a:solidFill>
                  <a:srgbClr val="64845E"/>
                </a:solidFill>
                <a:latin typeface="Arimo Medium"/>
              </a:endParaRPr>
            </a:p>
          </p:txBody>
        </p:sp>
      </p:grpSp>
      <p:sp>
        <p:nvSpPr>
          <p:cNvPr id="76" name="AutoShape 43"/>
          <p:cNvSpPr/>
          <p:nvPr>
            <p:custDataLst>
              <p:tags r:id="rId23"/>
            </p:custDataLst>
          </p:nvPr>
        </p:nvSpPr>
        <p:spPr>
          <a:xfrm>
            <a:off x="8919261" y="2082792"/>
            <a:ext cx="0" cy="7175508"/>
          </a:xfrm>
          <a:prstGeom prst="line">
            <a:avLst/>
          </a:prstGeom>
          <a:ln w="9525" cap="rnd">
            <a:solidFill>
              <a:srgbClr val="000000"/>
            </a:solidFill>
            <a:prstDash val="solid"/>
            <a:headEnd type="none" w="sm" len="sm"/>
            <a:tailEnd type="none" w="sm" len="sm"/>
          </a:ln>
        </p:spPr>
      </p:sp>
      <p:sp>
        <p:nvSpPr>
          <p:cNvPr id="77" name="文本框 76"/>
          <p:cNvSpPr txBox="1"/>
          <p:nvPr/>
        </p:nvSpPr>
        <p:spPr>
          <a:xfrm>
            <a:off x="2362200" y="2673350"/>
            <a:ext cx="5022850" cy="706755"/>
          </a:xfrm>
          <a:prstGeom prst="rect">
            <a:avLst/>
          </a:prstGeom>
          <a:noFill/>
        </p:spPr>
        <p:txBody>
          <a:bodyPr wrap="square" rtlCol="0">
            <a:spAutoFit/>
          </a:bodyPr>
          <a:p>
            <a:r>
              <a:rPr lang="zh-CN" altLang="en-US" sz="4000" b="1">
                <a:solidFill>
                  <a:schemeClr val="tx1"/>
                </a:solidFill>
                <a:effectLst>
                  <a:outerShdw blurRad="38100" dist="19050" dir="2700000" algn="tl" rotWithShape="0">
                    <a:schemeClr val="dk1">
                      <a:alpha val="40000"/>
                    </a:schemeClr>
                  </a:outerShdw>
                </a:effectLst>
              </a:rPr>
              <a:t>可用性攻击</a:t>
            </a:r>
            <a:endParaRPr lang="zh-CN" altLang="en-US" sz="4000" b="1">
              <a:solidFill>
                <a:schemeClr val="tx1"/>
              </a:solidFill>
              <a:effectLst>
                <a:outerShdw blurRad="38100" dist="19050" dir="2700000" algn="tl" rotWithShape="0">
                  <a:schemeClr val="dk1">
                    <a:alpha val="40000"/>
                  </a:schemeClr>
                </a:outerShdw>
              </a:effectLst>
            </a:endParaRPr>
          </a:p>
        </p:txBody>
      </p:sp>
      <p:sp>
        <p:nvSpPr>
          <p:cNvPr id="78" name="文本框 77"/>
          <p:cNvSpPr txBox="1"/>
          <p:nvPr/>
        </p:nvSpPr>
        <p:spPr>
          <a:xfrm>
            <a:off x="10920095" y="2657475"/>
            <a:ext cx="4700905" cy="706755"/>
          </a:xfrm>
          <a:prstGeom prst="rect">
            <a:avLst/>
          </a:prstGeom>
          <a:noFill/>
        </p:spPr>
        <p:txBody>
          <a:bodyPr wrap="square" rtlCol="0">
            <a:spAutoFit/>
          </a:bodyPr>
          <a:p>
            <a:r>
              <a:rPr lang="zh-CN" altLang="en-US" sz="4000" b="1">
                <a:solidFill>
                  <a:schemeClr val="tx1"/>
                </a:solidFill>
                <a:effectLst>
                  <a:outerShdw blurRad="38100" dist="19050" dir="2700000" algn="tl" rotWithShape="0">
                    <a:schemeClr val="dk1">
                      <a:alpha val="40000"/>
                    </a:schemeClr>
                  </a:outerShdw>
                </a:effectLst>
              </a:rPr>
              <a:t>完整性攻击</a:t>
            </a:r>
            <a:endParaRPr lang="zh-CN" altLang="en-US" sz="4000" b="1">
              <a:solidFill>
                <a:schemeClr val="tx1"/>
              </a:solidFill>
              <a:effectLst>
                <a:outerShdw blurRad="38100" dist="19050" dir="2700000" algn="tl" rotWithShape="0">
                  <a:schemeClr val="dk1">
                    <a:alpha val="40000"/>
                  </a:schemeClr>
                </a:outerShdw>
              </a:effectLst>
            </a:endParaRPr>
          </a:p>
        </p:txBody>
      </p:sp>
      <p:sp>
        <p:nvSpPr>
          <p:cNvPr id="79" name="文本框 78"/>
          <p:cNvSpPr txBox="1"/>
          <p:nvPr/>
        </p:nvSpPr>
        <p:spPr>
          <a:xfrm>
            <a:off x="1722120" y="3848100"/>
            <a:ext cx="6278880" cy="4399915"/>
          </a:xfrm>
          <a:prstGeom prst="rect">
            <a:avLst/>
          </a:prstGeom>
          <a:noFill/>
        </p:spPr>
        <p:txBody>
          <a:bodyPr wrap="square" rtlCol="0">
            <a:spAutoFit/>
          </a:bodyPr>
          <a:p>
            <a:r>
              <a:rPr lang="zh-CN" altLang="en-US" sz="2800"/>
              <a:t>梯度攻击：通过计算攻击目标相对于投毒点的梯度来优化投毒点，使模型总体性能下降，从而达到攻击效果。梯度攻击主要分为梯度上升攻击和基于反向梯度优化的攻击。</a:t>
            </a:r>
            <a:endParaRPr lang="zh-CN" altLang="en-US" sz="2800"/>
          </a:p>
          <a:p>
            <a:r>
              <a:rPr lang="zh-CN" altLang="en-US" sz="2800"/>
              <a:t>基于生成对抗网络（GAN）的攻击：使用GAN来加速产生投毒样本。攻击者设计一个生成器来产生投毒数据，而目标模型则作为判别器，以此来不断迭代产生更加有效的投毒数据。</a:t>
            </a:r>
            <a:endParaRPr lang="zh-CN" altLang="en-US" sz="2800"/>
          </a:p>
        </p:txBody>
      </p:sp>
      <p:sp>
        <p:nvSpPr>
          <p:cNvPr id="80" name="椭圆 79"/>
          <p:cNvSpPr/>
          <p:nvPr/>
        </p:nvSpPr>
        <p:spPr>
          <a:xfrm>
            <a:off x="1417320" y="6089650"/>
            <a:ext cx="304800" cy="304800"/>
          </a:xfrm>
          <a:prstGeom prst="ellipse">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 name="椭圆 80"/>
          <p:cNvSpPr/>
          <p:nvPr/>
        </p:nvSpPr>
        <p:spPr>
          <a:xfrm>
            <a:off x="9677400" y="6089650"/>
            <a:ext cx="304800" cy="304800"/>
          </a:xfrm>
          <a:prstGeom prst="ellipse">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3" name="文本框 82"/>
          <p:cNvSpPr txBox="1"/>
          <p:nvPr/>
        </p:nvSpPr>
        <p:spPr>
          <a:xfrm>
            <a:off x="9982200" y="3821430"/>
            <a:ext cx="6880860" cy="4831080"/>
          </a:xfrm>
          <a:prstGeom prst="rect">
            <a:avLst/>
          </a:prstGeom>
          <a:noFill/>
        </p:spPr>
        <p:txBody>
          <a:bodyPr wrap="square" rtlCol="0">
            <a:spAutoFit/>
          </a:bodyPr>
          <a:p>
            <a:r>
              <a:rPr lang="zh-CN" altLang="en-US" sz="2800"/>
              <a:t>后门攻击：在训练数据中加入带有特定触发器的样本，并修改其标签到目标类别，从而使得模型在遇到含有特定触发器的输入时，将其错误地分类为攻击者指定的目标类别。</a:t>
            </a:r>
            <a:endParaRPr lang="zh-CN" altLang="en-US" sz="2800"/>
          </a:p>
          <a:p>
            <a:r>
              <a:rPr lang="zh-CN" altLang="en-US" sz="2800"/>
              <a:t>干净标签投毒：这是一种较为隐蔽的攻击方式，旨在保持投毒样本的标签与其视觉内容的一致性，从而绕过人工检查。攻击者通过微小的修改使得模型的决策边界发生变化，导致靠近投毒数据的干净目标实例被误分类为基类。</a:t>
            </a:r>
            <a:endParaRPr lang="zh-CN" altLang="en-US" sz="2800"/>
          </a:p>
        </p:txBody>
      </p:sp>
      <p:sp>
        <p:nvSpPr>
          <p:cNvPr id="84" name="椭圆 83"/>
          <p:cNvSpPr/>
          <p:nvPr/>
        </p:nvSpPr>
        <p:spPr>
          <a:xfrm>
            <a:off x="9677400" y="3924300"/>
            <a:ext cx="304800" cy="304800"/>
          </a:xfrm>
          <a:prstGeom prst="ellipse">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5" name="椭圆 84"/>
          <p:cNvSpPr/>
          <p:nvPr/>
        </p:nvSpPr>
        <p:spPr>
          <a:xfrm>
            <a:off x="1371600" y="4000500"/>
            <a:ext cx="304800" cy="304800"/>
          </a:xfrm>
          <a:prstGeom prst="ellipse">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custDataLst>
                <p:tags r:id="rId4"/>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custDataLst>
                <p:tags r:id="rId5"/>
              </p:custDataLst>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custDataLst>
                <p:tags r:id="rId6"/>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custDataLst>
                <p:tags r:id="rId7"/>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rot="5400000">
            <a:off x="1227785" y="1168429"/>
            <a:ext cx="862059" cy="582600"/>
            <a:chOff x="0" y="0"/>
            <a:chExt cx="1149412" cy="776800"/>
          </a:xfrm>
        </p:grpSpPr>
        <p:sp>
          <p:nvSpPr>
            <p:cNvPr id="22" name="Freeform 22"/>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23" name="Group 23"/>
          <p:cNvGrpSpPr/>
          <p:nvPr/>
        </p:nvGrpSpPr>
        <p:grpSpPr>
          <a:xfrm rot="0">
            <a:off x="1028700" y="1028700"/>
            <a:ext cx="225707" cy="862059"/>
            <a:chOff x="0" y="0"/>
            <a:chExt cx="300942" cy="1149412"/>
          </a:xfrm>
        </p:grpSpPr>
        <p:sp>
          <p:nvSpPr>
            <p:cNvPr id="24" name="Freeform 24"/>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25" name="Group 25"/>
          <p:cNvGrpSpPr/>
          <p:nvPr/>
        </p:nvGrpSpPr>
        <p:grpSpPr>
          <a:xfrm rot="0">
            <a:off x="1028700" y="9258300"/>
            <a:ext cx="16230600" cy="174335"/>
            <a:chOff x="0" y="0"/>
            <a:chExt cx="21552060" cy="231494"/>
          </a:xfrm>
        </p:grpSpPr>
        <p:sp>
          <p:nvSpPr>
            <p:cNvPr id="26" name="Freeform 26"/>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grpSp>
        <p:nvGrpSpPr>
          <p:cNvPr id="27" name="Group 27"/>
          <p:cNvGrpSpPr/>
          <p:nvPr/>
        </p:nvGrpSpPr>
        <p:grpSpPr>
          <a:xfrm rot="0">
            <a:off x="2266716" y="981172"/>
            <a:ext cx="4968129" cy="945440"/>
            <a:chOff x="0" y="-9525"/>
            <a:chExt cx="6624172" cy="1260588"/>
          </a:xfrm>
        </p:grpSpPr>
        <p:sp>
          <p:nvSpPr>
            <p:cNvPr id="28" name="TextBox 28"/>
            <p:cNvSpPr txBox="1"/>
            <p:nvPr/>
          </p:nvSpPr>
          <p:spPr>
            <a:xfrm>
              <a:off x="0" y="-9525"/>
              <a:ext cx="6624172" cy="861061"/>
            </a:xfrm>
            <a:prstGeom prst="rect">
              <a:avLst/>
            </a:prstGeom>
          </p:spPr>
          <p:txBody>
            <a:bodyPr lIns="0" tIns="0" rIns="0" bIns="0" rtlCol="0" anchor="t">
              <a:spAutoFit/>
            </a:bodyPr>
            <a:lstStyle/>
            <a:p>
              <a:pPr>
                <a:lnSpc>
                  <a:spcPts val="5040"/>
                </a:lnSpc>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防御方法</a:t>
              </a:r>
              <a:endPar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29" name="TextBox 29"/>
            <p:cNvSpPr txBox="1"/>
            <p:nvPr/>
          </p:nvSpPr>
          <p:spPr>
            <a:xfrm>
              <a:off x="0" y="841276"/>
              <a:ext cx="6624172" cy="409787"/>
            </a:xfrm>
            <a:prstGeom prst="rect">
              <a:avLst/>
            </a:prstGeom>
          </p:spPr>
          <p:txBody>
            <a:bodyPr lIns="0" tIns="0" rIns="0" bIns="0" rtlCol="0" anchor="t">
              <a:spAutoFit/>
            </a:bodyPr>
            <a:lstStyle/>
            <a:p>
              <a:pPr algn="l">
                <a:lnSpc>
                  <a:spcPts val="2400"/>
                </a:lnSpc>
              </a:pPr>
              <a:r>
                <a:rPr lang="en-US" sz="2000">
                  <a:solidFill>
                    <a:srgbClr val="64845E"/>
                  </a:solidFill>
                  <a:latin typeface="Arimo Medium"/>
                </a:rPr>
                <a:t>Defenses</a:t>
              </a:r>
              <a:endParaRPr lang="en-US" sz="2000">
                <a:solidFill>
                  <a:srgbClr val="64845E"/>
                </a:solidFill>
                <a:latin typeface="Arimo Medium"/>
              </a:endParaRPr>
            </a:p>
          </p:txBody>
        </p:sp>
      </p:grpSp>
      <p:grpSp>
        <p:nvGrpSpPr>
          <p:cNvPr id="30" name="Group 30"/>
          <p:cNvGrpSpPr/>
          <p:nvPr>
            <p:custDataLst>
              <p:tags r:id="rId8"/>
            </p:custDataLst>
          </p:nvPr>
        </p:nvGrpSpPr>
        <p:grpSpPr>
          <a:xfrm rot="0">
            <a:off x="1028700" y="2875955"/>
            <a:ext cx="3793896" cy="5575068"/>
            <a:chOff x="0" y="0"/>
            <a:chExt cx="999215" cy="1468331"/>
          </a:xfrm>
        </p:grpSpPr>
        <p:sp>
          <p:nvSpPr>
            <p:cNvPr id="31" name="Freeform 31"/>
            <p:cNvSpPr/>
            <p:nvPr>
              <p:custDataLst>
                <p:tags r:id="rId9"/>
              </p:custDataLst>
            </p:nvPr>
          </p:nvSpPr>
          <p:spPr>
            <a:xfrm>
              <a:off x="0" y="0"/>
              <a:ext cx="999215" cy="1468331"/>
            </a:xfrm>
            <a:custGeom>
              <a:avLst/>
              <a:gdLst/>
              <a:ahLst/>
              <a:cxnLst/>
              <a:rect l="l" t="t" r="r" b="b"/>
              <a:pathLst>
                <a:path w="999215" h="1468331">
                  <a:moveTo>
                    <a:pt x="30609" y="0"/>
                  </a:moveTo>
                  <a:lnTo>
                    <a:pt x="968606" y="0"/>
                  </a:lnTo>
                  <a:cubicBezTo>
                    <a:pt x="985511" y="0"/>
                    <a:pt x="999215" y="13704"/>
                    <a:pt x="999215" y="30609"/>
                  </a:cubicBezTo>
                  <a:lnTo>
                    <a:pt x="999215" y="1437721"/>
                  </a:lnTo>
                  <a:cubicBezTo>
                    <a:pt x="999215" y="1445839"/>
                    <a:pt x="995990" y="1453625"/>
                    <a:pt x="990250" y="1459365"/>
                  </a:cubicBezTo>
                  <a:cubicBezTo>
                    <a:pt x="984510" y="1465106"/>
                    <a:pt x="976724" y="1468331"/>
                    <a:pt x="968606" y="1468331"/>
                  </a:cubicBezTo>
                  <a:lnTo>
                    <a:pt x="30609" y="1468331"/>
                  </a:lnTo>
                  <a:cubicBezTo>
                    <a:pt x="13704" y="1468331"/>
                    <a:pt x="0" y="1454626"/>
                    <a:pt x="0" y="1437721"/>
                  </a:cubicBezTo>
                  <a:lnTo>
                    <a:pt x="0" y="30609"/>
                  </a:lnTo>
                  <a:cubicBezTo>
                    <a:pt x="0" y="22491"/>
                    <a:pt x="3225" y="14706"/>
                    <a:pt x="8965" y="8965"/>
                  </a:cubicBezTo>
                  <a:cubicBezTo>
                    <a:pt x="14706" y="3225"/>
                    <a:pt x="22491" y="0"/>
                    <a:pt x="30609" y="0"/>
                  </a:cubicBezTo>
                  <a:close/>
                </a:path>
              </a:pathLst>
            </a:custGeom>
            <a:gradFill rotWithShape="1">
              <a:gsLst>
                <a:gs pos="0">
                  <a:srgbClr val="FFFFFF">
                    <a:alpha val="20000"/>
                  </a:srgbClr>
                </a:gs>
                <a:gs pos="100000">
                  <a:srgbClr val="FFFFFF">
                    <a:alpha val="15000"/>
                  </a:srgbClr>
                </a:gs>
              </a:gsLst>
              <a:lin ang="2700000"/>
            </a:gradFill>
            <a:ln w="19050" cap="sq">
              <a:solidFill>
                <a:srgbClr val="174135"/>
              </a:solidFill>
              <a:prstDash val="solid"/>
              <a:miter/>
            </a:ln>
          </p:spPr>
        </p:sp>
        <p:sp>
          <p:nvSpPr>
            <p:cNvPr id="32" name="TextBox 32"/>
            <p:cNvSpPr txBox="1"/>
            <p:nvPr/>
          </p:nvSpPr>
          <p:spPr>
            <a:xfrm>
              <a:off x="0" y="-19050"/>
              <a:ext cx="999215" cy="1487381"/>
            </a:xfrm>
            <a:prstGeom prst="rect">
              <a:avLst/>
            </a:prstGeom>
          </p:spPr>
          <p:txBody>
            <a:bodyPr lIns="50800" tIns="50800" rIns="50800" bIns="50800" rtlCol="0" anchor="ctr"/>
            <a:lstStyle/>
            <a:p>
              <a:pPr algn="ctr">
                <a:lnSpc>
                  <a:spcPts val="2160"/>
                </a:lnSpc>
              </a:pPr>
            </a:p>
          </p:txBody>
        </p:sp>
      </p:grpSp>
      <p:grpSp>
        <p:nvGrpSpPr>
          <p:cNvPr id="36" name="Group 36"/>
          <p:cNvGrpSpPr/>
          <p:nvPr>
            <p:custDataLst>
              <p:tags r:id="rId10"/>
            </p:custDataLst>
          </p:nvPr>
        </p:nvGrpSpPr>
        <p:grpSpPr>
          <a:xfrm rot="0">
            <a:off x="6782088" y="2875955"/>
            <a:ext cx="3793896" cy="5575068"/>
            <a:chOff x="0" y="0"/>
            <a:chExt cx="999215" cy="1468331"/>
          </a:xfrm>
        </p:grpSpPr>
        <p:sp>
          <p:nvSpPr>
            <p:cNvPr id="37" name="Freeform 37"/>
            <p:cNvSpPr/>
            <p:nvPr>
              <p:custDataLst>
                <p:tags r:id="rId11"/>
              </p:custDataLst>
            </p:nvPr>
          </p:nvSpPr>
          <p:spPr>
            <a:xfrm>
              <a:off x="0" y="0"/>
              <a:ext cx="999215" cy="1468331"/>
            </a:xfrm>
            <a:custGeom>
              <a:avLst/>
              <a:gdLst/>
              <a:ahLst/>
              <a:cxnLst/>
              <a:rect l="l" t="t" r="r" b="b"/>
              <a:pathLst>
                <a:path w="999215" h="1468331">
                  <a:moveTo>
                    <a:pt x="30609" y="0"/>
                  </a:moveTo>
                  <a:lnTo>
                    <a:pt x="968606" y="0"/>
                  </a:lnTo>
                  <a:cubicBezTo>
                    <a:pt x="985511" y="0"/>
                    <a:pt x="999215" y="13704"/>
                    <a:pt x="999215" y="30609"/>
                  </a:cubicBezTo>
                  <a:lnTo>
                    <a:pt x="999215" y="1437721"/>
                  </a:lnTo>
                  <a:cubicBezTo>
                    <a:pt x="999215" y="1445839"/>
                    <a:pt x="995990" y="1453625"/>
                    <a:pt x="990250" y="1459365"/>
                  </a:cubicBezTo>
                  <a:cubicBezTo>
                    <a:pt x="984510" y="1465106"/>
                    <a:pt x="976724" y="1468331"/>
                    <a:pt x="968606" y="1468331"/>
                  </a:cubicBezTo>
                  <a:lnTo>
                    <a:pt x="30609" y="1468331"/>
                  </a:lnTo>
                  <a:cubicBezTo>
                    <a:pt x="13704" y="1468331"/>
                    <a:pt x="0" y="1454626"/>
                    <a:pt x="0" y="1437721"/>
                  </a:cubicBezTo>
                  <a:lnTo>
                    <a:pt x="0" y="30609"/>
                  </a:lnTo>
                  <a:cubicBezTo>
                    <a:pt x="0" y="22491"/>
                    <a:pt x="3225" y="14706"/>
                    <a:pt x="8965" y="8965"/>
                  </a:cubicBezTo>
                  <a:cubicBezTo>
                    <a:pt x="14706" y="3225"/>
                    <a:pt x="22491" y="0"/>
                    <a:pt x="30609" y="0"/>
                  </a:cubicBezTo>
                  <a:close/>
                </a:path>
              </a:pathLst>
            </a:custGeom>
            <a:gradFill rotWithShape="1">
              <a:gsLst>
                <a:gs pos="0">
                  <a:srgbClr val="FFFFFF">
                    <a:alpha val="20000"/>
                  </a:srgbClr>
                </a:gs>
                <a:gs pos="100000">
                  <a:srgbClr val="FFFFFF">
                    <a:alpha val="15000"/>
                  </a:srgbClr>
                </a:gs>
              </a:gsLst>
              <a:lin ang="2700000"/>
            </a:gradFill>
            <a:ln w="19050" cap="sq">
              <a:solidFill>
                <a:srgbClr val="174135"/>
              </a:solidFill>
              <a:prstDash val="solid"/>
              <a:miter/>
            </a:ln>
          </p:spPr>
        </p:sp>
        <p:sp>
          <p:nvSpPr>
            <p:cNvPr id="38" name="TextBox 38"/>
            <p:cNvSpPr txBox="1"/>
            <p:nvPr/>
          </p:nvSpPr>
          <p:spPr>
            <a:xfrm>
              <a:off x="0" y="-19050"/>
              <a:ext cx="999215" cy="1487381"/>
            </a:xfrm>
            <a:prstGeom prst="rect">
              <a:avLst/>
            </a:prstGeom>
          </p:spPr>
          <p:txBody>
            <a:bodyPr lIns="50800" tIns="50800" rIns="50800" bIns="50800" rtlCol="0" anchor="ctr"/>
            <a:lstStyle/>
            <a:p>
              <a:pPr marL="0" lvl="0" indent="0" algn="ctr">
                <a:lnSpc>
                  <a:spcPts val="2160"/>
                </a:lnSpc>
                <a:spcBef>
                  <a:spcPct val="0"/>
                </a:spcBef>
              </a:pPr>
            </a:p>
          </p:txBody>
        </p:sp>
      </p:grpSp>
      <p:grpSp>
        <p:nvGrpSpPr>
          <p:cNvPr id="39" name="Group 39"/>
          <p:cNvGrpSpPr/>
          <p:nvPr>
            <p:custDataLst>
              <p:tags r:id="rId12"/>
            </p:custDataLst>
          </p:nvPr>
        </p:nvGrpSpPr>
        <p:grpSpPr>
          <a:xfrm rot="0">
            <a:off x="12352596" y="2853730"/>
            <a:ext cx="3793896" cy="5575068"/>
            <a:chOff x="0" y="0"/>
            <a:chExt cx="999215" cy="1468331"/>
          </a:xfrm>
        </p:grpSpPr>
        <p:sp>
          <p:nvSpPr>
            <p:cNvPr id="40" name="Freeform 40"/>
            <p:cNvSpPr/>
            <p:nvPr>
              <p:custDataLst>
                <p:tags r:id="rId13"/>
              </p:custDataLst>
            </p:nvPr>
          </p:nvSpPr>
          <p:spPr>
            <a:xfrm>
              <a:off x="0" y="0"/>
              <a:ext cx="999215" cy="1468331"/>
            </a:xfrm>
            <a:custGeom>
              <a:avLst/>
              <a:gdLst/>
              <a:ahLst/>
              <a:cxnLst/>
              <a:rect l="l" t="t" r="r" b="b"/>
              <a:pathLst>
                <a:path w="999215" h="1468331">
                  <a:moveTo>
                    <a:pt x="30609" y="0"/>
                  </a:moveTo>
                  <a:lnTo>
                    <a:pt x="968606" y="0"/>
                  </a:lnTo>
                  <a:cubicBezTo>
                    <a:pt x="985511" y="0"/>
                    <a:pt x="999215" y="13704"/>
                    <a:pt x="999215" y="30609"/>
                  </a:cubicBezTo>
                  <a:lnTo>
                    <a:pt x="999215" y="1437721"/>
                  </a:lnTo>
                  <a:cubicBezTo>
                    <a:pt x="999215" y="1445839"/>
                    <a:pt x="995990" y="1453625"/>
                    <a:pt x="990250" y="1459365"/>
                  </a:cubicBezTo>
                  <a:cubicBezTo>
                    <a:pt x="984510" y="1465106"/>
                    <a:pt x="976724" y="1468331"/>
                    <a:pt x="968606" y="1468331"/>
                  </a:cubicBezTo>
                  <a:lnTo>
                    <a:pt x="30609" y="1468331"/>
                  </a:lnTo>
                  <a:cubicBezTo>
                    <a:pt x="13704" y="1468331"/>
                    <a:pt x="0" y="1454626"/>
                    <a:pt x="0" y="1437721"/>
                  </a:cubicBezTo>
                  <a:lnTo>
                    <a:pt x="0" y="30609"/>
                  </a:lnTo>
                  <a:cubicBezTo>
                    <a:pt x="0" y="22491"/>
                    <a:pt x="3225" y="14706"/>
                    <a:pt x="8965" y="8965"/>
                  </a:cubicBezTo>
                  <a:cubicBezTo>
                    <a:pt x="14706" y="3225"/>
                    <a:pt x="22491" y="0"/>
                    <a:pt x="30609" y="0"/>
                  </a:cubicBezTo>
                  <a:close/>
                </a:path>
              </a:pathLst>
            </a:custGeom>
            <a:gradFill rotWithShape="1">
              <a:gsLst>
                <a:gs pos="0">
                  <a:srgbClr val="FFFFFF">
                    <a:alpha val="20000"/>
                  </a:srgbClr>
                </a:gs>
                <a:gs pos="100000">
                  <a:srgbClr val="FFFFFF">
                    <a:alpha val="15000"/>
                  </a:srgbClr>
                </a:gs>
              </a:gsLst>
              <a:lin ang="2700000"/>
            </a:gradFill>
            <a:ln w="19050" cap="sq">
              <a:solidFill>
                <a:srgbClr val="174135"/>
              </a:solidFill>
              <a:prstDash val="solid"/>
              <a:miter/>
            </a:ln>
          </p:spPr>
        </p:sp>
        <p:sp>
          <p:nvSpPr>
            <p:cNvPr id="41" name="TextBox 41"/>
            <p:cNvSpPr txBox="1"/>
            <p:nvPr/>
          </p:nvSpPr>
          <p:spPr>
            <a:xfrm>
              <a:off x="0" y="-19050"/>
              <a:ext cx="999215" cy="1487381"/>
            </a:xfrm>
            <a:prstGeom prst="rect">
              <a:avLst/>
            </a:prstGeom>
          </p:spPr>
          <p:txBody>
            <a:bodyPr lIns="50800" tIns="50800" rIns="50800" bIns="50800" rtlCol="0" anchor="ctr"/>
            <a:lstStyle/>
            <a:p>
              <a:pPr marL="0" lvl="0" indent="0" algn="ctr">
                <a:lnSpc>
                  <a:spcPts val="2160"/>
                </a:lnSpc>
                <a:spcBef>
                  <a:spcPct val="0"/>
                </a:spcBef>
              </a:pPr>
            </a:p>
          </p:txBody>
        </p:sp>
      </p:grpSp>
      <p:sp>
        <p:nvSpPr>
          <p:cNvPr id="42" name="Freeform 42"/>
          <p:cNvSpPr/>
          <p:nvPr>
            <p:custDataLst>
              <p:tags r:id="rId14"/>
            </p:custDataLst>
          </p:nvPr>
        </p:nvSpPr>
        <p:spPr>
          <a:xfrm>
            <a:off x="1513644" y="3373055"/>
            <a:ext cx="514841" cy="556585"/>
          </a:xfrm>
          <a:custGeom>
            <a:avLst/>
            <a:gdLst/>
            <a:ahLst/>
            <a:cxnLst/>
            <a:rect l="l" t="t" r="r" b="b"/>
            <a:pathLst>
              <a:path w="514841" h="556585">
                <a:moveTo>
                  <a:pt x="0" y="0"/>
                </a:moveTo>
                <a:lnTo>
                  <a:pt x="514842" y="0"/>
                </a:lnTo>
                <a:lnTo>
                  <a:pt x="514842" y="556585"/>
                </a:lnTo>
                <a:lnTo>
                  <a:pt x="0" y="5565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3" name="Freeform 43"/>
          <p:cNvSpPr/>
          <p:nvPr>
            <p:custDataLst>
              <p:tags r:id="rId17"/>
            </p:custDataLst>
          </p:nvPr>
        </p:nvSpPr>
        <p:spPr>
          <a:xfrm>
            <a:off x="7192737" y="3314635"/>
            <a:ext cx="498903" cy="556585"/>
          </a:xfrm>
          <a:custGeom>
            <a:avLst/>
            <a:gdLst/>
            <a:ahLst/>
            <a:cxnLst/>
            <a:rect l="l" t="t" r="r" b="b"/>
            <a:pathLst>
              <a:path w="498903" h="556585">
                <a:moveTo>
                  <a:pt x="0" y="0"/>
                </a:moveTo>
                <a:lnTo>
                  <a:pt x="498903" y="0"/>
                </a:lnTo>
                <a:lnTo>
                  <a:pt x="498903" y="556585"/>
                </a:lnTo>
                <a:lnTo>
                  <a:pt x="0" y="55658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4" name="Freeform 44"/>
          <p:cNvSpPr/>
          <p:nvPr>
            <p:custDataLst>
              <p:tags r:id="rId20"/>
            </p:custDataLst>
          </p:nvPr>
        </p:nvSpPr>
        <p:spPr>
          <a:xfrm>
            <a:off x="12877545" y="3372420"/>
            <a:ext cx="436919" cy="556585"/>
          </a:xfrm>
          <a:custGeom>
            <a:avLst/>
            <a:gdLst/>
            <a:ahLst/>
            <a:cxnLst/>
            <a:rect l="l" t="t" r="r" b="b"/>
            <a:pathLst>
              <a:path w="436919" h="556585">
                <a:moveTo>
                  <a:pt x="0" y="0"/>
                </a:moveTo>
                <a:lnTo>
                  <a:pt x="436920" y="0"/>
                </a:lnTo>
                <a:lnTo>
                  <a:pt x="436920" y="556585"/>
                </a:lnTo>
                <a:lnTo>
                  <a:pt x="0" y="55658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6" name="TextBox 46"/>
          <p:cNvSpPr txBox="1"/>
          <p:nvPr>
            <p:custDataLst>
              <p:tags r:id="rId23"/>
            </p:custDataLst>
          </p:nvPr>
        </p:nvSpPr>
        <p:spPr>
          <a:xfrm>
            <a:off x="1513840" y="5143500"/>
            <a:ext cx="3086100" cy="1923415"/>
          </a:xfrm>
          <a:prstGeom prst="rect">
            <a:avLst/>
          </a:prstGeom>
        </p:spPr>
        <p:txBody>
          <a:bodyPr wrap="square" lIns="0" tIns="0" rIns="0" bIns="0" rtlCol="0" anchor="t">
            <a:spAutoFit/>
          </a:bodyPr>
          <a:lstStyle/>
          <a:p>
            <a:pPr marL="0" lvl="0" indent="0" algn="l">
              <a:lnSpc>
                <a:spcPts val="3000"/>
              </a:lnSpc>
              <a:spcBef>
                <a:spcPct val="0"/>
              </a:spcBef>
            </a:pPr>
            <a:r>
              <a:rPr lang="en-US" sz="2800">
                <a:solidFill>
                  <a:srgbClr val="262626"/>
                </a:solidFill>
                <a:latin typeface="宋体" panose="02010600030101010101" pitchFamily="2" charset="-122"/>
                <a:ea typeface="宋体" panose="02010600030101010101" pitchFamily="2" charset="-122"/>
              </a:rPr>
              <a:t>通过异常检测或其他手段移除训练集中的投毒样本，以减少它们对模型训练的影响</a:t>
            </a:r>
            <a:r>
              <a:rPr lang="en-US" sz="2400">
                <a:solidFill>
                  <a:srgbClr val="262626"/>
                </a:solidFill>
                <a:ea typeface="思源黑体 1 Light" panose="020B0400000000000000" charset="-122"/>
              </a:rPr>
              <a:t>。</a:t>
            </a:r>
            <a:endParaRPr lang="en-US" sz="2400">
              <a:solidFill>
                <a:srgbClr val="262626"/>
              </a:solidFill>
              <a:ea typeface="思源黑体 1 Light" panose="020B0400000000000000" charset="-122"/>
            </a:endParaRPr>
          </a:p>
        </p:txBody>
      </p:sp>
      <p:sp>
        <p:nvSpPr>
          <p:cNvPr id="47" name="TextBox 47"/>
          <p:cNvSpPr txBox="1"/>
          <p:nvPr>
            <p:custDataLst>
              <p:tags r:id="rId24"/>
            </p:custDataLst>
          </p:nvPr>
        </p:nvSpPr>
        <p:spPr>
          <a:xfrm>
            <a:off x="1513644" y="4101090"/>
            <a:ext cx="2824007" cy="984885"/>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174135"/>
                </a:solidFill>
                <a:ea typeface="思源黑体 1 Bold" panose="020B0800000000000000" charset="-122"/>
              </a:rPr>
              <a:t>数据清理</a:t>
            </a:r>
            <a:r>
              <a:rPr lang="en-US" sz="3200">
                <a:solidFill>
                  <a:srgbClr val="174135"/>
                </a:solidFill>
                <a:ea typeface="思源黑体 1 Bold" panose="020B0800000000000000" charset="-122"/>
              </a:rPr>
              <a:t>（Data Sanitization）</a:t>
            </a:r>
            <a:endParaRPr lang="en-US" sz="3200">
              <a:solidFill>
                <a:srgbClr val="174135"/>
              </a:solidFill>
              <a:ea typeface="思源黑体 1 Bold" panose="020B0800000000000000" charset="-122"/>
            </a:endParaRPr>
          </a:p>
        </p:txBody>
      </p:sp>
      <p:sp>
        <p:nvSpPr>
          <p:cNvPr id="50" name="TextBox 50"/>
          <p:cNvSpPr txBox="1"/>
          <p:nvPr>
            <p:custDataLst>
              <p:tags r:id="rId25"/>
            </p:custDataLst>
          </p:nvPr>
        </p:nvSpPr>
        <p:spPr>
          <a:xfrm>
            <a:off x="7162800" y="5116195"/>
            <a:ext cx="3130550" cy="2308225"/>
          </a:xfrm>
          <a:prstGeom prst="rect">
            <a:avLst/>
          </a:prstGeom>
        </p:spPr>
        <p:txBody>
          <a:bodyPr wrap="square" lIns="0" tIns="0" rIns="0" bIns="0" rtlCol="0" anchor="t">
            <a:spAutoFit/>
          </a:bodyPr>
          <a:lstStyle/>
          <a:p>
            <a:pPr marL="0" lvl="0" indent="0" algn="l">
              <a:lnSpc>
                <a:spcPts val="3000"/>
              </a:lnSpc>
              <a:spcBef>
                <a:spcPct val="0"/>
              </a:spcBef>
            </a:pPr>
            <a:r>
              <a:rPr lang="en-US" sz="2800">
                <a:solidFill>
                  <a:srgbClr val="262626"/>
                </a:solidFill>
                <a:latin typeface="宋体" panose="02010600030101010101" pitchFamily="2" charset="-122"/>
                <a:ea typeface="宋体" panose="02010600030101010101" pitchFamily="2" charset="-122"/>
              </a:rPr>
              <a:t>改进模型的训练过程，使其能够抵抗投毒攻击，例如通过增加正则化项或使用更鲁棒的损失函数。</a:t>
            </a:r>
            <a:endParaRPr lang="en-US" sz="2800">
              <a:solidFill>
                <a:srgbClr val="262626"/>
              </a:solidFill>
              <a:latin typeface="宋体" panose="02010600030101010101" pitchFamily="2" charset="-122"/>
              <a:ea typeface="宋体" panose="02010600030101010101" pitchFamily="2" charset="-122"/>
            </a:endParaRPr>
          </a:p>
        </p:txBody>
      </p:sp>
      <p:sp>
        <p:nvSpPr>
          <p:cNvPr id="51" name="TextBox 51"/>
          <p:cNvSpPr txBox="1"/>
          <p:nvPr>
            <p:custDataLst>
              <p:tags r:id="rId26"/>
            </p:custDataLst>
          </p:nvPr>
        </p:nvSpPr>
        <p:spPr>
          <a:xfrm>
            <a:off x="7176135" y="4099560"/>
            <a:ext cx="3301365" cy="984885"/>
          </a:xfrm>
          <a:prstGeom prst="rect">
            <a:avLst/>
          </a:prstGeom>
        </p:spPr>
        <p:txBody>
          <a:bodyPr wrap="square" lIns="0" tIns="0" rIns="0" bIns="0" rtlCol="0" anchor="t">
            <a:spAutoFit/>
          </a:bodyPr>
          <a:lstStyle/>
          <a:p>
            <a:pPr marL="0" lvl="0" indent="0" algn="l">
              <a:lnSpc>
                <a:spcPts val="3840"/>
              </a:lnSpc>
              <a:spcBef>
                <a:spcPct val="0"/>
              </a:spcBef>
            </a:pPr>
            <a:r>
              <a:rPr lang="en-US" sz="3200" b="1">
                <a:solidFill>
                  <a:srgbClr val="0D0D0D"/>
                </a:solidFill>
                <a:ea typeface="思源黑体 1 Bold" panose="020B0800000000000000" charset="-122"/>
              </a:rPr>
              <a:t>鲁棒性训练</a:t>
            </a:r>
            <a:r>
              <a:rPr lang="en-US" sz="3200">
                <a:solidFill>
                  <a:srgbClr val="0D0D0D"/>
                </a:solidFill>
                <a:ea typeface="思源黑体 1 Bold" panose="020B0800000000000000" charset="-122"/>
              </a:rPr>
              <a:t>（Robust Training）</a:t>
            </a:r>
            <a:endParaRPr lang="en-US" sz="3200">
              <a:solidFill>
                <a:srgbClr val="0D0D0D"/>
              </a:solidFill>
              <a:ea typeface="思源黑体 1 Bold" panose="020B0800000000000000" charset="-122"/>
            </a:endParaRPr>
          </a:p>
        </p:txBody>
      </p:sp>
      <p:sp>
        <p:nvSpPr>
          <p:cNvPr id="52" name="TextBox 52"/>
          <p:cNvSpPr txBox="1"/>
          <p:nvPr>
            <p:custDataLst>
              <p:tags r:id="rId27"/>
            </p:custDataLst>
          </p:nvPr>
        </p:nvSpPr>
        <p:spPr>
          <a:xfrm>
            <a:off x="12877800" y="5220970"/>
            <a:ext cx="3112770" cy="2693035"/>
          </a:xfrm>
          <a:prstGeom prst="rect">
            <a:avLst/>
          </a:prstGeom>
        </p:spPr>
        <p:txBody>
          <a:bodyPr wrap="square" lIns="0" tIns="0" rIns="0" bIns="0" rtlCol="0" anchor="t">
            <a:spAutoFit/>
          </a:bodyPr>
          <a:lstStyle/>
          <a:p>
            <a:pPr marL="0" lvl="0" indent="0" algn="l">
              <a:lnSpc>
                <a:spcPts val="3000"/>
              </a:lnSpc>
              <a:spcBef>
                <a:spcPct val="0"/>
              </a:spcBef>
            </a:pPr>
            <a:r>
              <a:rPr lang="en-US" sz="2800">
                <a:solidFill>
                  <a:srgbClr val="262626"/>
                </a:solidFill>
                <a:latin typeface="宋体" panose="02010600030101010101" pitchFamily="2" charset="-122"/>
                <a:ea typeface="宋体" panose="02010600030101010101" pitchFamily="2" charset="-122"/>
                <a:cs typeface="宋体" panose="02010600030101010101" pitchFamily="2" charset="-122"/>
              </a:rPr>
              <a:t>通过设计可以对抗特定攻击强度的模型来保护AI系统，例如使用认证的边界来确保模型对于一定程度的投毒不会产生误判。</a:t>
            </a:r>
            <a:endParaRPr lang="en-US" sz="280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TextBox 53"/>
          <p:cNvSpPr txBox="1"/>
          <p:nvPr>
            <p:custDataLst>
              <p:tags r:id="rId28"/>
            </p:custDataLst>
          </p:nvPr>
        </p:nvSpPr>
        <p:spPr>
          <a:xfrm>
            <a:off x="12649200" y="4100830"/>
            <a:ext cx="3448050" cy="492125"/>
          </a:xfrm>
          <a:prstGeom prst="rect">
            <a:avLst/>
          </a:prstGeom>
        </p:spPr>
        <p:txBody>
          <a:bodyPr wrap="square" lIns="0" tIns="0" rIns="0" bIns="0" rtlCol="0" anchor="t">
            <a:spAutoFit/>
          </a:bodyPr>
          <a:lstStyle/>
          <a:p>
            <a:pPr marL="0" lvl="0" indent="0" algn="l">
              <a:lnSpc>
                <a:spcPts val="3840"/>
              </a:lnSpc>
              <a:spcBef>
                <a:spcPct val="0"/>
              </a:spcBef>
            </a:pPr>
            <a:r>
              <a:rPr lang="en-US" sz="3200" b="1">
                <a:solidFill>
                  <a:srgbClr val="174135"/>
                </a:solidFill>
                <a:ea typeface="思源黑体 1 Bold" panose="020B0800000000000000" charset="-122"/>
              </a:rPr>
              <a:t>认证防御</a:t>
            </a:r>
            <a:endParaRPr lang="en-US" sz="3200" b="1">
              <a:solidFill>
                <a:srgbClr val="174135"/>
              </a:solidFill>
              <a:ea typeface="思源黑体 1 Bold" panose="020B0800000000000000" charset="-122"/>
            </a:endParaRPr>
          </a:p>
        </p:txBody>
      </p:sp>
      <p:sp>
        <p:nvSpPr>
          <p:cNvPr id="55" name="文本框 54"/>
          <p:cNvSpPr txBox="1"/>
          <p:nvPr/>
        </p:nvSpPr>
        <p:spPr>
          <a:xfrm>
            <a:off x="12326620" y="4648835"/>
            <a:ext cx="3818890" cy="583565"/>
          </a:xfrm>
          <a:prstGeom prst="rect">
            <a:avLst/>
          </a:prstGeom>
          <a:noFill/>
        </p:spPr>
        <p:txBody>
          <a:bodyPr wrap="square" rtlCol="0">
            <a:spAutoFit/>
          </a:bodyPr>
          <a:p>
            <a:r>
              <a:rPr lang="en-US" sz="3200">
                <a:solidFill>
                  <a:srgbClr val="174135"/>
                </a:solidFill>
                <a:ea typeface="思源黑体 1 Bold" panose="020B0800000000000000" charset="-122"/>
                <a:sym typeface="+mn-ea"/>
              </a:rPr>
              <a:t>（Certified Defenses）</a:t>
            </a:r>
            <a:endParaRPr lang="en-US" altLang="en-US" sz="3200">
              <a:solidFill>
                <a:srgbClr val="174135"/>
              </a:solidFill>
              <a:ea typeface="思源黑体 1 Bold" panose="020B0800000000000000"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grpSp>
      <p:grpSp>
        <p:nvGrpSpPr>
          <p:cNvPr id="21" name="Group 21"/>
          <p:cNvGrpSpPr/>
          <p:nvPr/>
        </p:nvGrpSpPr>
        <p:grpSpPr>
          <a:xfrm rot="0">
            <a:off x="-4481402" y="-22749910"/>
            <a:ext cx="27250805" cy="272508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4" name="Group 24"/>
          <p:cNvGrpSpPr/>
          <p:nvPr/>
        </p:nvGrpSpPr>
        <p:grpSpPr>
          <a:xfrm rot="0">
            <a:off x="-4199554" y="-22468062"/>
            <a:ext cx="26687110" cy="266871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DAE4DB"/>
              </a:soli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7" name="Group 27"/>
          <p:cNvGrpSpPr/>
          <p:nvPr/>
        </p:nvGrpSpPr>
        <p:grpSpPr>
          <a:xfrm rot="0">
            <a:off x="-4949498" y="-23218006"/>
            <a:ext cx="28186997" cy="281869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sp>
        <p:nvSpPr>
          <p:cNvPr id="30" name="TextBox 30"/>
          <p:cNvSpPr txBox="1"/>
          <p:nvPr/>
        </p:nvSpPr>
        <p:spPr>
          <a:xfrm>
            <a:off x="5849674" y="1727863"/>
            <a:ext cx="6588653" cy="971476"/>
          </a:xfrm>
          <a:prstGeom prst="rect">
            <a:avLst/>
          </a:prstGeom>
        </p:spPr>
        <p:txBody>
          <a:bodyPr lIns="0" tIns="0" rIns="0" bIns="0" rtlCol="0" anchor="t">
            <a:spAutoFit/>
          </a:bodyPr>
          <a:lstStyle/>
          <a:p>
            <a:pPr algn="ctr">
              <a:lnSpc>
                <a:spcPts val="7680"/>
              </a:lnSpc>
            </a:pPr>
            <a:r>
              <a:rPr lang="en-US" sz="6400">
                <a:solidFill>
                  <a:srgbClr val="FFFFFF"/>
                </a:solidFill>
                <a:ea typeface="字由点字倔强黑" panose="00020600040101010101" charset="-122"/>
              </a:rPr>
              <a:t>第四部分</a:t>
            </a:r>
            <a:endParaRPr lang="en-US" sz="6400">
              <a:solidFill>
                <a:srgbClr val="FFFFFF"/>
              </a:solidFill>
              <a:ea typeface="字由点字倔强黑" panose="00020600040101010101" charset="-122"/>
            </a:endParaRPr>
          </a:p>
        </p:txBody>
      </p:sp>
      <p:sp>
        <p:nvSpPr>
          <p:cNvPr id="31" name="TextBox 31"/>
          <p:cNvSpPr txBox="1"/>
          <p:nvPr/>
        </p:nvSpPr>
        <p:spPr>
          <a:xfrm>
            <a:off x="5849673" y="2699339"/>
            <a:ext cx="6588653" cy="723856"/>
          </a:xfrm>
          <a:prstGeom prst="rect">
            <a:avLst/>
          </a:prstGeom>
        </p:spPr>
        <p:txBody>
          <a:bodyPr lIns="0" tIns="0" rIns="0" bIns="0" rtlCol="0" anchor="t">
            <a:spAutoFit/>
          </a:bodyPr>
          <a:lstStyle/>
          <a:p>
            <a:pPr algn="ctr">
              <a:lnSpc>
                <a:spcPts val="5760"/>
              </a:lnSpc>
            </a:pPr>
            <a:r>
              <a:rPr lang="en-US" sz="4800">
                <a:solidFill>
                  <a:srgbClr val="FFFFFF"/>
                </a:solidFill>
                <a:latin typeface="Bahjaa" panose="00000500000000000000"/>
              </a:rPr>
              <a:t>PART FOUR</a:t>
            </a:r>
            <a:endParaRPr lang="en-US" sz="4800">
              <a:solidFill>
                <a:srgbClr val="FFFFFF"/>
              </a:solidFill>
              <a:latin typeface="Bahjaa" panose="00000500000000000000"/>
            </a:endParaRPr>
          </a:p>
        </p:txBody>
      </p:sp>
      <p:sp>
        <p:nvSpPr>
          <p:cNvPr id="32" name="TextBox 32"/>
          <p:cNvSpPr txBox="1"/>
          <p:nvPr/>
        </p:nvSpPr>
        <p:spPr>
          <a:xfrm>
            <a:off x="3806190" y="5596255"/>
            <a:ext cx="10700385" cy="1230630"/>
          </a:xfrm>
          <a:prstGeom prst="rect">
            <a:avLst/>
          </a:prstGeom>
        </p:spPr>
        <p:txBody>
          <a:bodyPr wrap="square" lIns="0" tIns="0" rIns="0" bIns="0" rtlCol="0" anchor="t">
            <a:spAutoFit/>
          </a:bodyPr>
          <a:lstStyle/>
          <a:p>
            <a:pPr algn="ctr">
              <a:lnSpc>
                <a:spcPts val="9600"/>
              </a:lnSpc>
            </a:pPr>
            <a:r>
              <a:rPr lang="en-US" sz="8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对抗性的攻击和防御</a:t>
            </a:r>
            <a:endParaRPr lang="en-US" sz="8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33" name="TextBox 33"/>
          <p:cNvSpPr txBox="1"/>
          <p:nvPr/>
        </p:nvSpPr>
        <p:spPr>
          <a:xfrm>
            <a:off x="5316393" y="6859443"/>
            <a:ext cx="7655215" cy="738505"/>
          </a:xfrm>
          <a:prstGeom prst="rect">
            <a:avLst/>
          </a:prstGeom>
        </p:spPr>
        <p:txBody>
          <a:bodyPr lIns="0" tIns="0" rIns="0" bIns="0" rtlCol="0" anchor="t">
            <a:spAutoFit/>
          </a:bodyPr>
          <a:lstStyle/>
          <a:p>
            <a:pPr algn="ctr">
              <a:lnSpc>
                <a:spcPts val="2880"/>
              </a:lnSpc>
            </a:pPr>
            <a:r>
              <a:rPr lang="en-US" sz="2400">
                <a:solidFill>
                  <a:srgbClr val="8BAD85"/>
                </a:solidFill>
                <a:latin typeface="Arimo Medium"/>
              </a:rPr>
              <a:t>ADVERSARIAL EXAMPLE ATTACKS AND DEFENSES</a:t>
            </a:r>
            <a:endParaRPr lang="en-US" sz="2400">
              <a:solidFill>
                <a:srgbClr val="8BAD85"/>
              </a:solidFill>
              <a:latin typeface="Arimo Medium"/>
            </a:endParaRPr>
          </a:p>
        </p:txBody>
      </p:sp>
      <p:grpSp>
        <p:nvGrpSpPr>
          <p:cNvPr id="35" name="Group 35"/>
          <p:cNvGrpSpPr/>
          <p:nvPr/>
        </p:nvGrpSpPr>
        <p:grpSpPr>
          <a:xfrm rot="0">
            <a:off x="3867614" y="6898800"/>
            <a:ext cx="798845" cy="195557"/>
            <a:chOff x="0" y="0"/>
            <a:chExt cx="1065127" cy="260743"/>
          </a:xfrm>
        </p:grpSpPr>
        <p:grpSp>
          <p:nvGrpSpPr>
            <p:cNvPr id="36" name="Group 36"/>
            <p:cNvGrpSpPr/>
            <p:nvPr/>
          </p:nvGrpSpPr>
          <p:grpSpPr>
            <a:xfrm rot="0">
              <a:off x="804384" y="0"/>
              <a:ext cx="260743" cy="2607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39" name="Group 39"/>
            <p:cNvGrpSpPr/>
            <p:nvPr/>
          </p:nvGrpSpPr>
          <p:grpSpPr>
            <a:xfrm rot="0">
              <a:off x="400443" y="0"/>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0" y="0"/>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grpSp>
        <p:nvGrpSpPr>
          <p:cNvPr id="45" name="Group 45"/>
          <p:cNvGrpSpPr/>
          <p:nvPr/>
        </p:nvGrpSpPr>
        <p:grpSpPr>
          <a:xfrm rot="-10800000">
            <a:off x="13471046" y="6952140"/>
            <a:ext cx="798845" cy="195557"/>
            <a:chOff x="0" y="0"/>
            <a:chExt cx="1065127" cy="260743"/>
          </a:xfrm>
        </p:grpSpPr>
        <p:grpSp>
          <p:nvGrpSpPr>
            <p:cNvPr id="46" name="Group 46"/>
            <p:cNvGrpSpPr/>
            <p:nvPr/>
          </p:nvGrpSpPr>
          <p:grpSpPr>
            <a:xfrm rot="0">
              <a:off x="804384" y="0"/>
              <a:ext cx="260743" cy="26074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9" name="Group 49"/>
            <p:cNvGrpSpPr/>
            <p:nvPr/>
          </p:nvGrpSpPr>
          <p:grpSpPr>
            <a:xfrm rot="0">
              <a:off x="400443" y="0"/>
              <a:ext cx="260743" cy="26074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2" name="Group 52"/>
            <p:cNvGrpSpPr/>
            <p:nvPr/>
          </p:nvGrpSpPr>
          <p:grpSpPr>
            <a:xfrm rot="0">
              <a:off x="0" y="0"/>
              <a:ext cx="260743" cy="26074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grpSp>
      <p:grpSp>
        <p:nvGrpSpPr>
          <p:cNvPr id="21" name="Group 21"/>
          <p:cNvGrpSpPr/>
          <p:nvPr/>
        </p:nvGrpSpPr>
        <p:grpSpPr>
          <a:xfrm rot="0">
            <a:off x="1143000" y="2378710"/>
            <a:ext cx="15878810" cy="6260465"/>
            <a:chOff x="0" y="0"/>
            <a:chExt cx="15849520" cy="8347586"/>
          </a:xfrm>
        </p:grpSpPr>
        <p:sp>
          <p:nvSpPr>
            <p:cNvPr id="22" name="Freeform 22"/>
            <p:cNvSpPr/>
            <p:nvPr/>
          </p:nvSpPr>
          <p:spPr>
            <a:xfrm>
              <a:off x="0" y="0"/>
              <a:ext cx="15849563" cy="8347560"/>
            </a:xfrm>
            <a:custGeom>
              <a:avLst/>
              <a:gdLst/>
              <a:ahLst/>
              <a:cxnLst/>
              <a:rect l="l" t="t" r="r" b="b"/>
              <a:pathLst>
                <a:path w="15849563" h="8347560">
                  <a:moveTo>
                    <a:pt x="0" y="0"/>
                  </a:moveTo>
                  <a:lnTo>
                    <a:pt x="15849563" y="0"/>
                  </a:lnTo>
                  <a:lnTo>
                    <a:pt x="15849563" y="8347560"/>
                  </a:lnTo>
                  <a:lnTo>
                    <a:pt x="0" y="8347560"/>
                  </a:lnTo>
                  <a:close/>
                </a:path>
              </a:pathLst>
            </a:custGeom>
            <a:solidFill>
              <a:srgbClr val="DAE4DB"/>
            </a:solidFill>
          </p:spPr>
        </p:sp>
      </p:grpSp>
      <p:grpSp>
        <p:nvGrpSpPr>
          <p:cNvPr id="23" name="Group 23"/>
          <p:cNvGrpSpPr/>
          <p:nvPr/>
        </p:nvGrpSpPr>
        <p:grpSpPr>
          <a:xfrm rot="5400000">
            <a:off x="1227785" y="1168429"/>
            <a:ext cx="862059" cy="582600"/>
            <a:chOff x="0" y="0"/>
            <a:chExt cx="1149412" cy="776800"/>
          </a:xfrm>
        </p:grpSpPr>
        <p:sp>
          <p:nvSpPr>
            <p:cNvPr id="24" name="Freeform 24"/>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25" name="Group 25"/>
          <p:cNvGrpSpPr/>
          <p:nvPr/>
        </p:nvGrpSpPr>
        <p:grpSpPr>
          <a:xfrm rot="0">
            <a:off x="1028700" y="1028700"/>
            <a:ext cx="225707" cy="862059"/>
            <a:chOff x="0" y="0"/>
            <a:chExt cx="300942" cy="1149412"/>
          </a:xfrm>
        </p:grpSpPr>
        <p:sp>
          <p:nvSpPr>
            <p:cNvPr id="26" name="Freeform 26"/>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27" name="Group 27"/>
          <p:cNvGrpSpPr/>
          <p:nvPr/>
        </p:nvGrpSpPr>
        <p:grpSpPr>
          <a:xfrm rot="0">
            <a:off x="1028700" y="9258300"/>
            <a:ext cx="16230600" cy="174335"/>
            <a:chOff x="0" y="0"/>
            <a:chExt cx="21552060" cy="231494"/>
          </a:xfrm>
        </p:grpSpPr>
        <p:sp>
          <p:nvSpPr>
            <p:cNvPr id="28" name="Freeform 28"/>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sp>
        <p:nvSpPr>
          <p:cNvPr id="29" name="AutoShape 29"/>
          <p:cNvSpPr/>
          <p:nvPr/>
        </p:nvSpPr>
        <p:spPr>
          <a:xfrm>
            <a:off x="2299970" y="5441315"/>
            <a:ext cx="10528300" cy="1270"/>
          </a:xfrm>
          <a:prstGeom prst="line">
            <a:avLst/>
          </a:prstGeom>
          <a:ln w="9525" cap="rnd">
            <a:solidFill>
              <a:srgbClr val="000000"/>
            </a:solidFill>
            <a:prstDash val="solid"/>
            <a:headEnd type="none" w="sm" len="sm"/>
            <a:tailEnd type="none" w="sm" len="sm"/>
          </a:ln>
        </p:spPr>
      </p:sp>
      <p:sp>
        <p:nvSpPr>
          <p:cNvPr id="34" name="AutoShape 34"/>
          <p:cNvSpPr/>
          <p:nvPr/>
        </p:nvSpPr>
        <p:spPr>
          <a:xfrm flipV="1">
            <a:off x="6172200" y="7613650"/>
            <a:ext cx="10355580" cy="15875"/>
          </a:xfrm>
          <a:prstGeom prst="line">
            <a:avLst/>
          </a:prstGeom>
          <a:ln w="9525" cap="rnd">
            <a:solidFill>
              <a:srgbClr val="000000"/>
            </a:solidFill>
            <a:prstDash val="solid"/>
            <a:headEnd type="none" w="sm" len="sm"/>
            <a:tailEnd type="none" w="sm" len="sm"/>
          </a:ln>
        </p:spPr>
      </p:sp>
      <p:grpSp>
        <p:nvGrpSpPr>
          <p:cNvPr id="38" name="Group 38"/>
          <p:cNvGrpSpPr/>
          <p:nvPr/>
        </p:nvGrpSpPr>
        <p:grpSpPr>
          <a:xfrm rot="0">
            <a:off x="1523766" y="525877"/>
            <a:ext cx="8340090" cy="1514475"/>
            <a:chOff x="-990600" y="-616585"/>
            <a:chExt cx="11120120" cy="2019300"/>
          </a:xfrm>
        </p:grpSpPr>
        <p:sp>
          <p:nvSpPr>
            <p:cNvPr id="39" name="TextBox 39"/>
            <p:cNvSpPr txBox="1"/>
            <p:nvPr/>
          </p:nvSpPr>
          <p:spPr>
            <a:xfrm>
              <a:off x="-177800" y="-616585"/>
              <a:ext cx="6624172" cy="1640840"/>
            </a:xfrm>
            <a:prstGeom prst="rect">
              <a:avLst/>
            </a:prstGeom>
          </p:spPr>
          <p:txBody>
            <a:bodyPr lIns="0" tIns="0" rIns="0" bIns="0" rtlCol="0" anchor="t">
              <a:spAutoFit/>
            </a:bodyPr>
            <a:lstStyle/>
            <a:p>
              <a:pPr algn="ctr">
                <a:lnSpc>
                  <a:spcPts val="9600"/>
                </a:lnSpc>
              </a:pPr>
              <a:r>
                <a:rPr lang="en-US" sz="4200" b="1">
                  <a:effectLst>
                    <a:outerShdw blurRad="38100" dist="19050" dir="2700000" algn="tl" rotWithShape="0">
                      <a:schemeClr val="dk1">
                        <a:alpha val="40000"/>
                      </a:schemeClr>
                    </a:outerShdw>
                  </a:effectLst>
                  <a:ea typeface="宋体" panose="02010600030101010101" pitchFamily="2" charset="-122"/>
                  <a:sym typeface="+mn-ea"/>
                </a:rPr>
                <a:t>对抗性的攻击和防御</a:t>
              </a:r>
              <a:endParaRPr lang="en-US" sz="4200" b="1">
                <a:effectLst>
                  <a:outerShdw blurRad="38100" dist="19050" dir="2700000" algn="tl" rotWithShape="0">
                    <a:schemeClr val="dk1">
                      <a:alpha val="40000"/>
                    </a:schemeClr>
                  </a:outerShdw>
                </a:effectLst>
                <a:ea typeface="宋体" panose="02010600030101010101" pitchFamily="2" charset="-122"/>
                <a:sym typeface="+mn-ea"/>
              </a:endParaRPr>
            </a:p>
          </p:txBody>
        </p:sp>
        <p:sp>
          <p:nvSpPr>
            <p:cNvPr id="40" name="TextBox 40"/>
            <p:cNvSpPr txBox="1"/>
            <p:nvPr/>
          </p:nvSpPr>
          <p:spPr>
            <a:xfrm>
              <a:off x="-990600" y="910802"/>
              <a:ext cx="11120120" cy="491913"/>
            </a:xfrm>
            <a:prstGeom prst="rect">
              <a:avLst/>
            </a:prstGeom>
          </p:spPr>
          <p:txBody>
            <a:bodyPr wrap="square" lIns="0" tIns="0" rIns="0" bIns="0" rtlCol="0" anchor="t">
              <a:spAutoFit/>
            </a:bodyPr>
            <a:lstStyle/>
            <a:p>
              <a:pPr algn="ctr">
                <a:lnSpc>
                  <a:spcPts val="2880"/>
                </a:lnSpc>
              </a:pPr>
              <a:r>
                <a:rPr lang="en-US" sz="2000">
                  <a:solidFill>
                    <a:srgbClr val="8BAD85"/>
                  </a:solidFill>
                  <a:latin typeface="Arimo Medium"/>
                  <a:sym typeface="+mn-ea"/>
                </a:rPr>
                <a:t>ADVERSARIAL EXAMPLE ATTACKS AND DEFENSES</a:t>
              </a:r>
              <a:endParaRPr lang="en-US" sz="2000">
                <a:solidFill>
                  <a:srgbClr val="64845E"/>
                </a:solidFill>
                <a:latin typeface="Arimo Medium"/>
              </a:endParaRPr>
            </a:p>
          </p:txBody>
        </p:sp>
      </p:grpSp>
      <p:sp>
        <p:nvSpPr>
          <p:cNvPr id="41" name="TextBox 41"/>
          <p:cNvSpPr txBox="1"/>
          <p:nvPr/>
        </p:nvSpPr>
        <p:spPr>
          <a:xfrm>
            <a:off x="2266950" y="2897505"/>
            <a:ext cx="10876915" cy="384175"/>
          </a:xfrm>
          <a:prstGeom prst="rect">
            <a:avLst/>
          </a:prstGeom>
        </p:spPr>
        <p:txBody>
          <a:bodyPr wrap="square"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rPr>
              <a:t>FGSM（快速梯度符号方法）：通过对输入样本的梯度方向进行一次性的扰动</a:t>
            </a:r>
            <a:r>
              <a:rPr lang="en-US" sz="2400" spc="60">
                <a:solidFill>
                  <a:srgbClr val="262626"/>
                </a:solidFill>
                <a:latin typeface="思源黑体 1 Light" panose="020B0400000000000000" charset="-122"/>
                <a:ea typeface="思源黑体 1 Light" panose="020B0400000000000000" charset="-122"/>
              </a:rPr>
              <a:t>。</a:t>
            </a:r>
            <a:endParaRPr lang="en-US" sz="2400" spc="60">
              <a:solidFill>
                <a:srgbClr val="262626"/>
              </a:solidFill>
              <a:latin typeface="思源黑体 1 Light" panose="020B0400000000000000" charset="-122"/>
              <a:ea typeface="思源黑体 1 Light" panose="020B0400000000000000" charset="-122"/>
            </a:endParaRPr>
          </a:p>
        </p:txBody>
      </p:sp>
      <p:sp>
        <p:nvSpPr>
          <p:cNvPr id="42" name="TextBox 42"/>
          <p:cNvSpPr txBox="1"/>
          <p:nvPr/>
        </p:nvSpPr>
        <p:spPr>
          <a:xfrm>
            <a:off x="2266716" y="3581303"/>
            <a:ext cx="9436923" cy="384175"/>
          </a:xfrm>
          <a:prstGeom prst="rect">
            <a:avLst/>
          </a:prstGeom>
        </p:spPr>
        <p:txBody>
          <a:bodyPr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rPr>
              <a:t>DeepFool：通过迭代地扰动输入样本，直到样本被误分类。</a:t>
            </a:r>
            <a:endPar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3" name="TextBox 43"/>
          <p:cNvSpPr txBox="1"/>
          <p:nvPr/>
        </p:nvSpPr>
        <p:spPr>
          <a:xfrm>
            <a:off x="2266716" y="4264885"/>
            <a:ext cx="9436923" cy="384175"/>
          </a:xfrm>
          <a:prstGeom prst="rect">
            <a:avLst/>
          </a:prstGeom>
        </p:spPr>
        <p:txBody>
          <a:bodyPr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rPr>
              <a:t>JSMA（雅可比萨利映射攻击）：选择性地修改对输出影响最大的特征。</a:t>
            </a:r>
            <a:endPar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TextBox 44"/>
          <p:cNvSpPr txBox="1"/>
          <p:nvPr/>
        </p:nvSpPr>
        <p:spPr>
          <a:xfrm>
            <a:off x="2266950" y="4948555"/>
            <a:ext cx="10561320" cy="384175"/>
          </a:xfrm>
          <a:prstGeom prst="rect">
            <a:avLst/>
          </a:prstGeom>
        </p:spPr>
        <p:txBody>
          <a:bodyPr wrap="square"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rPr>
              <a:t>C&amp;W攻击：通过优化问题寻找最小的扰动，误导模型输出指定的错误类别。</a:t>
            </a:r>
            <a:endPar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TextBox 45"/>
          <p:cNvSpPr txBox="1"/>
          <p:nvPr/>
        </p:nvSpPr>
        <p:spPr>
          <a:xfrm>
            <a:off x="2299736" y="5600932"/>
            <a:ext cx="9436923" cy="384175"/>
          </a:xfrm>
          <a:prstGeom prst="rect">
            <a:avLst/>
          </a:prstGeom>
        </p:spPr>
        <p:txBody>
          <a:bodyPr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rPr>
              <a:t>UAP（通用对抗扰动）：生成一种扰动，它可以同时误导多个样本。</a:t>
            </a:r>
            <a:endParaRPr lang="en-US" sz="2400" b="1" spc="6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6" name="TextBox 46"/>
          <p:cNvSpPr txBox="1"/>
          <p:nvPr/>
        </p:nvSpPr>
        <p:spPr>
          <a:xfrm>
            <a:off x="6171966" y="6473109"/>
            <a:ext cx="9436923" cy="384175"/>
          </a:xfrm>
          <a:prstGeom prst="rect">
            <a:avLst/>
          </a:prstGeom>
        </p:spPr>
        <p:txBody>
          <a:bodyPr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rPr>
              <a:t>模型鲁棒性训练：通过对抗训练或其他技术提高模型对扰动的鲁棒性。</a:t>
            </a:r>
            <a:endParaRPr lang="en-US" sz="2400" b="1" spc="60">
              <a:solidFill>
                <a:srgbClr val="262626"/>
              </a:solidFill>
              <a:latin typeface="宋体" panose="02010600030101010101" pitchFamily="2" charset="-122"/>
              <a:ea typeface="宋体" panose="02010600030101010101" pitchFamily="2" charset="-122"/>
            </a:endParaRPr>
          </a:p>
        </p:txBody>
      </p:sp>
      <p:sp>
        <p:nvSpPr>
          <p:cNvPr id="47" name="TextBox 47"/>
          <p:cNvSpPr txBox="1"/>
          <p:nvPr/>
        </p:nvSpPr>
        <p:spPr>
          <a:xfrm>
            <a:off x="6156960" y="7093585"/>
            <a:ext cx="10667365" cy="384175"/>
          </a:xfrm>
          <a:prstGeom prst="rect">
            <a:avLst/>
          </a:prstGeom>
        </p:spPr>
        <p:txBody>
          <a:bodyPr wrap="square"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rPr>
              <a:t>输入预处理：在输入模型之前对输入样本进行清洗或变换，以减少扰动的影响。</a:t>
            </a:r>
            <a:endParaRPr lang="en-US" sz="2400" b="1" spc="60">
              <a:solidFill>
                <a:srgbClr val="262626"/>
              </a:solidFill>
              <a:latin typeface="宋体" panose="02010600030101010101" pitchFamily="2" charset="-122"/>
              <a:ea typeface="宋体" panose="02010600030101010101" pitchFamily="2" charset="-122"/>
            </a:endParaRPr>
          </a:p>
        </p:txBody>
      </p:sp>
      <p:sp>
        <p:nvSpPr>
          <p:cNvPr id="48" name="TextBox 48"/>
          <p:cNvSpPr txBox="1"/>
          <p:nvPr/>
        </p:nvSpPr>
        <p:spPr>
          <a:xfrm>
            <a:off x="6157996" y="7734226"/>
            <a:ext cx="9436923" cy="384175"/>
          </a:xfrm>
          <a:prstGeom prst="rect">
            <a:avLst/>
          </a:prstGeom>
        </p:spPr>
        <p:txBody>
          <a:bodyPr lIns="0" tIns="0" rIns="0" bIns="0" rtlCol="0" anchor="t">
            <a:spAutoFit/>
          </a:bodyPr>
          <a:lstStyle/>
          <a:p>
            <a:pPr algn="l">
              <a:lnSpc>
                <a:spcPts val="3000"/>
              </a:lnSpc>
            </a:pPr>
            <a:r>
              <a:rPr lang="en-US" sz="2400" b="1" spc="60">
                <a:solidFill>
                  <a:srgbClr val="262626"/>
                </a:solidFill>
                <a:latin typeface="宋体" panose="02010600030101010101" pitchFamily="2" charset="-122"/>
                <a:ea typeface="宋体" panose="02010600030101010101" pitchFamily="2" charset="-122"/>
              </a:rPr>
              <a:t>检测对抗样本：设计机制来识别和过滤掉可能的对抗样本。</a:t>
            </a:r>
            <a:endParaRPr lang="en-US" sz="2400" b="1" spc="60">
              <a:solidFill>
                <a:srgbClr val="262626"/>
              </a:solidFill>
              <a:latin typeface="宋体" panose="02010600030101010101" pitchFamily="2" charset="-122"/>
              <a:ea typeface="宋体" panose="02010600030101010101" pitchFamily="2" charset="-122"/>
            </a:endParaRPr>
          </a:p>
        </p:txBody>
      </p:sp>
      <p:sp>
        <p:nvSpPr>
          <p:cNvPr id="50" name="AutoShape 29"/>
          <p:cNvSpPr/>
          <p:nvPr/>
        </p:nvSpPr>
        <p:spPr>
          <a:xfrm>
            <a:off x="2266950" y="3458210"/>
            <a:ext cx="10528300" cy="1270"/>
          </a:xfrm>
          <a:prstGeom prst="line">
            <a:avLst/>
          </a:prstGeom>
          <a:ln w="9525" cap="rnd">
            <a:solidFill>
              <a:srgbClr val="000000"/>
            </a:solidFill>
            <a:prstDash val="solid"/>
            <a:headEnd type="none" w="sm" len="sm"/>
            <a:tailEnd type="none" w="sm" len="sm"/>
          </a:ln>
        </p:spPr>
      </p:sp>
      <p:sp>
        <p:nvSpPr>
          <p:cNvPr id="51" name="AutoShape 29"/>
          <p:cNvSpPr/>
          <p:nvPr/>
        </p:nvSpPr>
        <p:spPr>
          <a:xfrm>
            <a:off x="2286000" y="4070350"/>
            <a:ext cx="10528300" cy="1270"/>
          </a:xfrm>
          <a:prstGeom prst="line">
            <a:avLst/>
          </a:prstGeom>
          <a:ln w="9525" cap="rnd">
            <a:solidFill>
              <a:srgbClr val="000000"/>
            </a:solidFill>
            <a:prstDash val="solid"/>
            <a:headEnd type="none" w="sm" len="sm"/>
            <a:tailEnd type="none" w="sm" len="sm"/>
          </a:ln>
        </p:spPr>
      </p:sp>
      <p:sp>
        <p:nvSpPr>
          <p:cNvPr id="52" name="AutoShape 29"/>
          <p:cNvSpPr/>
          <p:nvPr/>
        </p:nvSpPr>
        <p:spPr>
          <a:xfrm>
            <a:off x="2266950" y="4744720"/>
            <a:ext cx="10528300" cy="1270"/>
          </a:xfrm>
          <a:prstGeom prst="line">
            <a:avLst/>
          </a:prstGeom>
          <a:ln w="9525" cap="rnd">
            <a:solidFill>
              <a:srgbClr val="000000"/>
            </a:solidFill>
            <a:prstDash val="solid"/>
            <a:headEnd type="none" w="sm" len="sm"/>
            <a:tailEnd type="none" w="sm" len="sm"/>
          </a:ln>
        </p:spPr>
      </p:sp>
      <p:sp>
        <p:nvSpPr>
          <p:cNvPr id="53" name="AutoShape 34"/>
          <p:cNvSpPr/>
          <p:nvPr/>
        </p:nvSpPr>
        <p:spPr>
          <a:xfrm flipV="1">
            <a:off x="6243955" y="6990080"/>
            <a:ext cx="10355580" cy="15875"/>
          </a:xfrm>
          <a:prstGeom prst="line">
            <a:avLst/>
          </a:prstGeom>
          <a:ln w="9525" cap="rnd">
            <a:solidFill>
              <a:srgbClr val="000000"/>
            </a:solidFill>
            <a:prstDash val="solid"/>
            <a:headEnd type="none" w="sm" len="sm"/>
            <a:tailEnd type="none" w="sm" len="sm"/>
          </a:ln>
        </p:spPr>
      </p:sp>
      <p:sp>
        <p:nvSpPr>
          <p:cNvPr id="30" name="文本框 29"/>
          <p:cNvSpPr txBox="1"/>
          <p:nvPr/>
        </p:nvSpPr>
        <p:spPr>
          <a:xfrm>
            <a:off x="1752600" y="6473825"/>
            <a:ext cx="4756150" cy="1753235"/>
          </a:xfrm>
          <a:prstGeom prst="rect">
            <a:avLst/>
          </a:prstGeom>
          <a:noFill/>
        </p:spPr>
        <p:txBody>
          <a:bodyPr wrap="square" rtlCol="0">
            <a:spAutoFit/>
          </a:bodyPr>
          <a:p>
            <a:r>
              <a:rPr lang="zh-CN" altLang="en-US" sz="5400" b="1"/>
              <a:t>防御对抗样本攻击的方法</a:t>
            </a:r>
            <a:endParaRPr lang="zh-CN" altLang="en-US" sz="5400" b="1"/>
          </a:p>
        </p:txBody>
      </p:sp>
      <p:sp>
        <p:nvSpPr>
          <p:cNvPr id="31" name="文本框 30"/>
          <p:cNvSpPr txBox="1"/>
          <p:nvPr/>
        </p:nvSpPr>
        <p:spPr>
          <a:xfrm>
            <a:off x="13106400" y="3383915"/>
            <a:ext cx="3656965" cy="1753235"/>
          </a:xfrm>
          <a:prstGeom prst="rect">
            <a:avLst/>
          </a:prstGeom>
          <a:noFill/>
        </p:spPr>
        <p:txBody>
          <a:bodyPr wrap="square" rtlCol="0">
            <a:spAutoFit/>
          </a:bodyPr>
          <a:p>
            <a:r>
              <a:rPr lang="zh-CN" altLang="en-US" sz="5400" b="1"/>
              <a:t>生成对抗样本的方法</a:t>
            </a:r>
            <a:endParaRPr lang="zh-CN" altLang="en-US" sz="5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custDataLst>
                <p:tags r:id="rId4"/>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custDataLst>
                <p:tags r:id="rId5"/>
              </p:custDataLst>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custDataLst>
                <p:tags r:id="rId6"/>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custDataLst>
                <p:tags r:id="rId7"/>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rot="5400000">
            <a:off x="1227785" y="1168429"/>
            <a:ext cx="862059" cy="582600"/>
            <a:chOff x="0" y="0"/>
            <a:chExt cx="1149412" cy="776800"/>
          </a:xfrm>
        </p:grpSpPr>
        <p:sp>
          <p:nvSpPr>
            <p:cNvPr id="22" name="Freeform 22"/>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23" name="Group 23"/>
          <p:cNvGrpSpPr/>
          <p:nvPr/>
        </p:nvGrpSpPr>
        <p:grpSpPr>
          <a:xfrm rot="0">
            <a:off x="1028700" y="1028700"/>
            <a:ext cx="225707" cy="862059"/>
            <a:chOff x="0" y="0"/>
            <a:chExt cx="300942" cy="1149412"/>
          </a:xfrm>
        </p:grpSpPr>
        <p:sp>
          <p:nvSpPr>
            <p:cNvPr id="24" name="Freeform 24"/>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25" name="Group 25"/>
          <p:cNvGrpSpPr/>
          <p:nvPr/>
        </p:nvGrpSpPr>
        <p:grpSpPr>
          <a:xfrm rot="0">
            <a:off x="1028700" y="2019300"/>
            <a:ext cx="16230575" cy="7172055"/>
            <a:chOff x="0" y="-9292027"/>
            <a:chExt cx="21552027" cy="9523548"/>
          </a:xfrm>
        </p:grpSpPr>
        <p:sp>
          <p:nvSpPr>
            <p:cNvPr id="26" name="Freeform 26"/>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sp>
          <p:nvSpPr>
            <p:cNvPr id="33" name="Freeform 26"/>
            <p:cNvSpPr/>
            <p:nvPr/>
          </p:nvSpPr>
          <p:spPr>
            <a:xfrm>
              <a:off x="0" y="-9292027"/>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grpSp>
        <p:nvGrpSpPr>
          <p:cNvPr id="27" name="Group 27"/>
          <p:cNvGrpSpPr/>
          <p:nvPr/>
        </p:nvGrpSpPr>
        <p:grpSpPr>
          <a:xfrm rot="0">
            <a:off x="2266716" y="981172"/>
            <a:ext cx="4968129" cy="945440"/>
            <a:chOff x="0" y="-9525"/>
            <a:chExt cx="6624172" cy="1260588"/>
          </a:xfrm>
        </p:grpSpPr>
        <p:sp>
          <p:nvSpPr>
            <p:cNvPr id="28" name="TextBox 28"/>
            <p:cNvSpPr txBox="1"/>
            <p:nvPr/>
          </p:nvSpPr>
          <p:spPr>
            <a:xfrm>
              <a:off x="0" y="-9525"/>
              <a:ext cx="6624172" cy="861061"/>
            </a:xfrm>
            <a:prstGeom prst="rect">
              <a:avLst/>
            </a:prstGeom>
          </p:spPr>
          <p:txBody>
            <a:bodyPr lIns="0" tIns="0" rIns="0" bIns="0" rtlCol="0" anchor="t">
              <a:spAutoFit/>
            </a:bodyPr>
            <a:lstStyle/>
            <a:p>
              <a:pPr>
                <a:lnSpc>
                  <a:spcPts val="5040"/>
                </a:lnSpc>
              </a:pPr>
              <a:r>
                <a:rPr lang="en-US" sz="4200" b="1">
                  <a:effectLst>
                    <a:outerShdw blurRad="38100" dist="19050" dir="2700000" algn="tl" rotWithShape="0">
                      <a:schemeClr val="dk1">
                        <a:alpha val="40000"/>
                      </a:schemeClr>
                    </a:outerShdw>
                  </a:effectLst>
                  <a:ea typeface="宋体" panose="02010600030101010101" pitchFamily="2" charset="-122"/>
                </a:rPr>
                <a:t>参考文献</a:t>
              </a:r>
              <a:endParaRPr lang="en-US" sz="4200" b="1">
                <a:effectLst>
                  <a:outerShdw blurRad="38100" dist="19050" dir="2700000" algn="tl" rotWithShape="0">
                    <a:schemeClr val="dk1">
                      <a:alpha val="40000"/>
                    </a:schemeClr>
                  </a:outerShdw>
                </a:effectLst>
                <a:ea typeface="宋体" panose="02010600030101010101" pitchFamily="2" charset="-122"/>
              </a:endParaRPr>
            </a:p>
          </p:txBody>
        </p:sp>
        <p:sp>
          <p:nvSpPr>
            <p:cNvPr id="29" name="TextBox 29"/>
            <p:cNvSpPr txBox="1"/>
            <p:nvPr/>
          </p:nvSpPr>
          <p:spPr>
            <a:xfrm>
              <a:off x="0" y="841276"/>
              <a:ext cx="6624172" cy="409787"/>
            </a:xfrm>
            <a:prstGeom prst="rect">
              <a:avLst/>
            </a:prstGeom>
          </p:spPr>
          <p:txBody>
            <a:bodyPr lIns="0" tIns="0" rIns="0" bIns="0" rtlCol="0" anchor="t">
              <a:spAutoFit/>
            </a:bodyPr>
            <a:lstStyle/>
            <a:p>
              <a:pPr algn="l">
                <a:lnSpc>
                  <a:spcPts val="2400"/>
                </a:lnSpc>
              </a:pPr>
              <a:r>
                <a:rPr lang="en-US" sz="2000">
                  <a:solidFill>
                    <a:srgbClr val="64845E"/>
                  </a:solidFill>
                  <a:latin typeface="Arimo Medium"/>
                </a:rPr>
                <a:t>Reference</a:t>
              </a:r>
              <a:endParaRPr lang="en-US" sz="2000">
                <a:solidFill>
                  <a:srgbClr val="64845E"/>
                </a:solidFill>
                <a:latin typeface="Arimo Medium"/>
              </a:endParaRPr>
            </a:p>
          </p:txBody>
        </p:sp>
      </p:grpSp>
      <p:sp>
        <p:nvSpPr>
          <p:cNvPr id="34" name="文本框 33"/>
          <p:cNvSpPr txBox="1"/>
          <p:nvPr/>
        </p:nvSpPr>
        <p:spPr>
          <a:xfrm>
            <a:off x="971550" y="2374900"/>
            <a:ext cx="16249650" cy="6436995"/>
          </a:xfrm>
          <a:prstGeom prst="rect">
            <a:avLst/>
          </a:prstGeom>
          <a:noFill/>
        </p:spPr>
        <p:txBody>
          <a:bodyPr wrap="square" rtlCol="0">
            <a:noAutofit/>
          </a:bodyPr>
          <a:p>
            <a:r>
              <a:rPr lang="en-US" altLang="zh-CN" sz="2800">
                <a:latin typeface="Times New Roman" panose="02020603050405020304" charset="0"/>
                <a:cs typeface="Times New Roman" panose="02020603050405020304" charset="0"/>
              </a:rPr>
              <a:t>1.</a:t>
            </a:r>
            <a:r>
              <a:rPr lang="zh-CN" altLang="en-US" sz="2800">
                <a:latin typeface="Times New Roman" panose="02020603050405020304" charset="0"/>
                <a:cs typeface="Times New Roman" panose="02020603050405020304" charset="0"/>
              </a:rPr>
              <a:t>Jacobs A S, Beltiukov R, Willinger W, et al. Ai/ml for network security: The emperor has no clothes[C]//Proceedings of the 2022 ACM SIGSAC Conference on Computer and Communications Security. 2022: 1537-1551.</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2.</a:t>
            </a:r>
            <a:r>
              <a:rPr lang="zh-CN" altLang="en-US" sz="2800">
                <a:latin typeface="Times New Roman" panose="02020603050405020304" charset="0"/>
                <a:cs typeface="Times New Roman" panose="02020603050405020304" charset="0"/>
              </a:rPr>
              <a:t>Ban T, Samuel N, Takahashi T, et al. Combat security alert fatigue with ai-assisted techniques[C]//Proceedings of the 14th Cyber Security Experimentation and Test Workshop. 2021: 9-16.</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3.</a:t>
            </a:r>
            <a:r>
              <a:rPr lang="zh-CN" altLang="en-US" sz="2800">
                <a:latin typeface="Times New Roman" panose="02020603050405020304" charset="0"/>
                <a:cs typeface="Times New Roman" panose="02020603050405020304" charset="0"/>
              </a:rPr>
              <a:t>Feng P, Gai L, Yang L, et al. DawnGNN: Documentation augmented windows malware detection using graph neural network[J]. Computers &amp; Security, 2024: 103788.</a:t>
            </a:r>
            <a:endParaRPr lang="zh-CN" altLang="en-US" sz="2800">
              <a:latin typeface="Times New Roman" panose="02020603050405020304" charset="0"/>
              <a:cs typeface="Times New Roman" panose="02020603050405020304" charset="0"/>
            </a:endParaRPr>
          </a:p>
          <a:p>
            <a:endParaRPr lang="zh-CN" altLang="en-US"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4.Han D, Wang Z, Chen W, et al. Anomaly Detection in the Open World: Normality Shift Detection, Explanation, and Adaptation[C]//NDSS. 2023.</a:t>
            </a:r>
            <a:endParaRPr lang="en-US" altLang="zh-CN" sz="2800">
              <a:latin typeface="Times New Roman" panose="02020603050405020304" charset="0"/>
              <a:cs typeface="Times New Roman" panose="02020603050405020304" charset="0"/>
            </a:endParaRPr>
          </a:p>
          <a:p>
            <a:endParaRPr lang="en-US" altLang="zh-CN" sz="2800">
              <a:latin typeface="Times New Roman" panose="02020603050405020304" charset="0"/>
              <a:cs typeface="Times New Roman" panose="02020603050405020304" charset="0"/>
            </a:endParaRPr>
          </a:p>
          <a:p>
            <a:r>
              <a:rPr lang="en-US" altLang="zh-CN" sz="2800">
                <a:latin typeface="Times New Roman" panose="02020603050405020304" charset="0"/>
                <a:cs typeface="Times New Roman" panose="02020603050405020304" charset="0"/>
              </a:rPr>
              <a:t>5.Wang Z, Dong Y, Xiang Z, et al. An Overview of Artificial Intelligence Security Issues[J]. Artificial Intelligence Technologies and Applications, 2024: 131-139.</a:t>
            </a:r>
            <a:endParaRPr lang="en-US" altLang="zh-CN" sz="280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stretch>
                <a:fillRect/>
              </a:stretch>
            </a:blipFill>
          </p:spPr>
        </p:sp>
      </p:grpSp>
      <p:grpSp>
        <p:nvGrpSpPr>
          <p:cNvPr id="21" name="Group 21"/>
          <p:cNvGrpSpPr/>
          <p:nvPr/>
        </p:nvGrpSpPr>
        <p:grpSpPr>
          <a:xfrm rot="5400000">
            <a:off x="7757160" y="6154420"/>
            <a:ext cx="2773680" cy="5161280"/>
            <a:chOff x="0" y="0"/>
            <a:chExt cx="2715552" cy="6881386"/>
          </a:xfrm>
        </p:grpSpPr>
        <p:sp>
          <p:nvSpPr>
            <p:cNvPr id="22" name="Freeform 22"/>
            <p:cNvSpPr/>
            <p:nvPr/>
          </p:nvSpPr>
          <p:spPr>
            <a:xfrm>
              <a:off x="12700" y="12700"/>
              <a:ext cx="2690114" cy="6855968"/>
            </a:xfrm>
            <a:custGeom>
              <a:avLst/>
              <a:gdLst/>
              <a:ahLst/>
              <a:cxnLst/>
              <a:rect l="l" t="t" r="r" b="b"/>
              <a:pathLst>
                <a:path w="2690114" h="6855968">
                  <a:moveTo>
                    <a:pt x="0" y="0"/>
                  </a:moveTo>
                  <a:lnTo>
                    <a:pt x="1736979" y="0"/>
                  </a:lnTo>
                  <a:lnTo>
                    <a:pt x="2690114" y="3427984"/>
                  </a:lnTo>
                  <a:lnTo>
                    <a:pt x="1736979" y="6855968"/>
                  </a:lnTo>
                  <a:lnTo>
                    <a:pt x="0" y="6855968"/>
                  </a:lnTo>
                  <a:close/>
                </a:path>
              </a:pathLst>
            </a:custGeom>
            <a:solidFill>
              <a:srgbClr val="516F53"/>
            </a:solidFill>
          </p:spPr>
        </p:sp>
        <p:sp>
          <p:nvSpPr>
            <p:cNvPr id="23" name="Freeform 23"/>
            <p:cNvSpPr/>
            <p:nvPr/>
          </p:nvSpPr>
          <p:spPr>
            <a:xfrm>
              <a:off x="0" y="0"/>
              <a:ext cx="2715641" cy="6881368"/>
            </a:xfrm>
            <a:custGeom>
              <a:avLst/>
              <a:gdLst/>
              <a:ahLst/>
              <a:cxnLst/>
              <a:rect l="l" t="t" r="r" b="b"/>
              <a:pathLst>
                <a:path w="2715641" h="6881368">
                  <a:moveTo>
                    <a:pt x="12700" y="0"/>
                  </a:moveTo>
                  <a:lnTo>
                    <a:pt x="1749679" y="0"/>
                  </a:lnTo>
                  <a:cubicBezTo>
                    <a:pt x="1755394" y="0"/>
                    <a:pt x="1760347" y="3810"/>
                    <a:pt x="1761871" y="9271"/>
                  </a:cubicBezTo>
                  <a:lnTo>
                    <a:pt x="2715006" y="3437255"/>
                  </a:lnTo>
                  <a:cubicBezTo>
                    <a:pt x="2715641" y="3439541"/>
                    <a:pt x="2715641" y="3441827"/>
                    <a:pt x="2715006" y="3444113"/>
                  </a:cubicBezTo>
                  <a:lnTo>
                    <a:pt x="1761871" y="6872097"/>
                  </a:lnTo>
                  <a:cubicBezTo>
                    <a:pt x="1760347" y="6877558"/>
                    <a:pt x="1755394" y="6881368"/>
                    <a:pt x="1749679" y="6881368"/>
                  </a:cubicBezTo>
                  <a:lnTo>
                    <a:pt x="12700" y="6881368"/>
                  </a:lnTo>
                  <a:cubicBezTo>
                    <a:pt x="5715" y="6881368"/>
                    <a:pt x="0" y="6875653"/>
                    <a:pt x="0" y="6868668"/>
                  </a:cubicBezTo>
                  <a:lnTo>
                    <a:pt x="0" y="12700"/>
                  </a:lnTo>
                  <a:cubicBezTo>
                    <a:pt x="0" y="5715"/>
                    <a:pt x="5715" y="0"/>
                    <a:pt x="12700" y="0"/>
                  </a:cubicBezTo>
                  <a:moveTo>
                    <a:pt x="12700" y="25400"/>
                  </a:moveTo>
                  <a:lnTo>
                    <a:pt x="12700" y="12700"/>
                  </a:lnTo>
                  <a:lnTo>
                    <a:pt x="25400" y="12700"/>
                  </a:lnTo>
                  <a:lnTo>
                    <a:pt x="25400" y="6868668"/>
                  </a:lnTo>
                  <a:lnTo>
                    <a:pt x="12700" y="6868668"/>
                  </a:lnTo>
                  <a:lnTo>
                    <a:pt x="12700" y="6855968"/>
                  </a:lnTo>
                  <a:lnTo>
                    <a:pt x="1749679" y="6855968"/>
                  </a:lnTo>
                  <a:lnTo>
                    <a:pt x="1749679" y="6868668"/>
                  </a:lnTo>
                  <a:lnTo>
                    <a:pt x="1737487" y="6865239"/>
                  </a:lnTo>
                  <a:lnTo>
                    <a:pt x="2690622" y="3437255"/>
                  </a:lnTo>
                  <a:lnTo>
                    <a:pt x="2702814" y="3440684"/>
                  </a:lnTo>
                  <a:lnTo>
                    <a:pt x="2690622" y="3444113"/>
                  </a:lnTo>
                  <a:lnTo>
                    <a:pt x="1737487" y="16129"/>
                  </a:lnTo>
                  <a:lnTo>
                    <a:pt x="1749679" y="12700"/>
                  </a:lnTo>
                  <a:lnTo>
                    <a:pt x="1749679" y="25400"/>
                  </a:lnTo>
                  <a:lnTo>
                    <a:pt x="12700" y="25400"/>
                  </a:lnTo>
                  <a:close/>
                </a:path>
              </a:pathLst>
            </a:custGeom>
            <a:solidFill>
              <a:srgbClr val="39503B"/>
            </a:solidFill>
          </p:spPr>
        </p:sp>
      </p:grpSp>
      <p:grpSp>
        <p:nvGrpSpPr>
          <p:cNvPr id="24" name="Group 24"/>
          <p:cNvGrpSpPr/>
          <p:nvPr/>
        </p:nvGrpSpPr>
        <p:grpSpPr>
          <a:xfrm rot="0">
            <a:off x="0" y="2442981"/>
            <a:ext cx="18288000" cy="4914897"/>
            <a:chOff x="0" y="0"/>
            <a:chExt cx="24384000" cy="6553196"/>
          </a:xfrm>
        </p:grpSpPr>
        <p:sp>
          <p:nvSpPr>
            <p:cNvPr id="25" name="Freeform 25"/>
            <p:cNvSpPr/>
            <p:nvPr/>
          </p:nvSpPr>
          <p:spPr>
            <a:xfrm>
              <a:off x="0" y="0"/>
              <a:ext cx="24384000" cy="6553200"/>
            </a:xfrm>
            <a:custGeom>
              <a:avLst/>
              <a:gdLst/>
              <a:ahLst/>
              <a:cxnLst/>
              <a:rect l="l" t="t" r="r" b="b"/>
              <a:pathLst>
                <a:path w="24384000" h="6553200">
                  <a:moveTo>
                    <a:pt x="0" y="0"/>
                  </a:moveTo>
                  <a:lnTo>
                    <a:pt x="11186033" y="0"/>
                  </a:lnTo>
                  <a:lnTo>
                    <a:pt x="11258803" y="134112"/>
                  </a:lnTo>
                  <a:cubicBezTo>
                    <a:pt x="11460988" y="433451"/>
                    <a:pt x="11803507" y="630301"/>
                    <a:pt x="12192000" y="630301"/>
                  </a:cubicBezTo>
                  <a:cubicBezTo>
                    <a:pt x="12580493" y="630301"/>
                    <a:pt x="12923012" y="433451"/>
                    <a:pt x="13125196" y="134112"/>
                  </a:cubicBezTo>
                  <a:lnTo>
                    <a:pt x="13197967" y="0"/>
                  </a:lnTo>
                  <a:lnTo>
                    <a:pt x="24384000" y="0"/>
                  </a:lnTo>
                  <a:lnTo>
                    <a:pt x="24384000" y="6553200"/>
                  </a:lnTo>
                  <a:lnTo>
                    <a:pt x="0" y="6553200"/>
                  </a:lnTo>
                  <a:close/>
                </a:path>
              </a:pathLst>
            </a:custGeom>
            <a:solidFill>
              <a:srgbClr val="DAE4DB">
                <a:alpha val="54902"/>
              </a:srgbClr>
            </a:solidFill>
          </p:spPr>
        </p:sp>
      </p:grpSp>
      <p:grpSp>
        <p:nvGrpSpPr>
          <p:cNvPr id="26" name="Group 26"/>
          <p:cNvGrpSpPr/>
          <p:nvPr/>
        </p:nvGrpSpPr>
        <p:grpSpPr>
          <a:xfrm rot="0">
            <a:off x="0" y="2442981"/>
            <a:ext cx="763929" cy="4914897"/>
            <a:chOff x="0" y="0"/>
            <a:chExt cx="1018572" cy="6553196"/>
          </a:xfrm>
        </p:grpSpPr>
        <p:sp>
          <p:nvSpPr>
            <p:cNvPr id="27" name="Freeform 27"/>
            <p:cNvSpPr/>
            <p:nvPr/>
          </p:nvSpPr>
          <p:spPr>
            <a:xfrm>
              <a:off x="0" y="0"/>
              <a:ext cx="1018540" cy="6553200"/>
            </a:xfrm>
            <a:custGeom>
              <a:avLst/>
              <a:gdLst/>
              <a:ahLst/>
              <a:cxnLst/>
              <a:rect l="l" t="t" r="r" b="b"/>
              <a:pathLst>
                <a:path w="1018540" h="6553200">
                  <a:moveTo>
                    <a:pt x="0" y="0"/>
                  </a:moveTo>
                  <a:lnTo>
                    <a:pt x="1018540" y="0"/>
                  </a:lnTo>
                  <a:lnTo>
                    <a:pt x="1018540" y="6553200"/>
                  </a:lnTo>
                  <a:lnTo>
                    <a:pt x="0" y="6553200"/>
                  </a:lnTo>
                  <a:close/>
                </a:path>
              </a:pathLst>
            </a:custGeom>
            <a:solidFill>
              <a:srgbClr val="516F53"/>
            </a:solidFill>
          </p:spPr>
        </p:sp>
      </p:grpSp>
      <p:grpSp>
        <p:nvGrpSpPr>
          <p:cNvPr id="28" name="Group 28"/>
          <p:cNvGrpSpPr/>
          <p:nvPr/>
        </p:nvGrpSpPr>
        <p:grpSpPr>
          <a:xfrm rot="0">
            <a:off x="17524066" y="2442981"/>
            <a:ext cx="763929" cy="4914897"/>
            <a:chOff x="0" y="0"/>
            <a:chExt cx="1018572" cy="6553196"/>
          </a:xfrm>
        </p:grpSpPr>
        <p:sp>
          <p:nvSpPr>
            <p:cNvPr id="29" name="Freeform 29"/>
            <p:cNvSpPr/>
            <p:nvPr/>
          </p:nvSpPr>
          <p:spPr>
            <a:xfrm>
              <a:off x="0" y="0"/>
              <a:ext cx="1018540" cy="6553200"/>
            </a:xfrm>
            <a:custGeom>
              <a:avLst/>
              <a:gdLst/>
              <a:ahLst/>
              <a:cxnLst/>
              <a:rect l="l" t="t" r="r" b="b"/>
              <a:pathLst>
                <a:path w="1018540" h="6553200">
                  <a:moveTo>
                    <a:pt x="0" y="0"/>
                  </a:moveTo>
                  <a:lnTo>
                    <a:pt x="1018540" y="0"/>
                  </a:lnTo>
                  <a:lnTo>
                    <a:pt x="1018540" y="6553200"/>
                  </a:lnTo>
                  <a:lnTo>
                    <a:pt x="0" y="6553200"/>
                  </a:lnTo>
                  <a:close/>
                </a:path>
              </a:pathLst>
            </a:custGeom>
            <a:solidFill>
              <a:srgbClr val="516F53"/>
            </a:solidFill>
          </p:spPr>
        </p:sp>
      </p:grpSp>
      <p:sp>
        <p:nvSpPr>
          <p:cNvPr id="30" name="TextBox 30"/>
          <p:cNvSpPr txBox="1"/>
          <p:nvPr/>
        </p:nvSpPr>
        <p:spPr>
          <a:xfrm>
            <a:off x="2463862" y="4238504"/>
            <a:ext cx="13360276" cy="1523365"/>
          </a:xfrm>
          <a:prstGeom prst="rect">
            <a:avLst/>
          </a:prstGeom>
        </p:spPr>
        <p:txBody>
          <a:bodyPr lIns="0" tIns="0" rIns="0" bIns="0" rtlCol="0" anchor="t">
            <a:spAutoFit/>
          </a:bodyPr>
          <a:lstStyle/>
          <a:p>
            <a:pPr algn="ctr">
              <a:lnSpc>
                <a:spcPts val="11880"/>
              </a:lnSpc>
            </a:pPr>
            <a:r>
              <a:rPr lang="en-US" sz="9900">
                <a:solidFill>
                  <a:srgbClr val="000000"/>
                </a:solidFill>
                <a:ea typeface="字由点字倔强黑" panose="00020600040101010101" charset="-122"/>
              </a:rPr>
              <a:t>感谢聆听</a:t>
            </a:r>
            <a:endParaRPr lang="en-US" sz="9900">
              <a:solidFill>
                <a:srgbClr val="000000"/>
              </a:solidFill>
              <a:ea typeface="字由点字倔强黑" panose="00020600040101010101" charset="-122"/>
            </a:endParaRPr>
          </a:p>
        </p:txBody>
      </p:sp>
      <p:sp>
        <p:nvSpPr>
          <p:cNvPr id="31" name="TextBox 31"/>
          <p:cNvSpPr txBox="1"/>
          <p:nvPr/>
        </p:nvSpPr>
        <p:spPr>
          <a:xfrm>
            <a:off x="2463862" y="5752929"/>
            <a:ext cx="13360276" cy="514251"/>
          </a:xfrm>
          <a:prstGeom prst="rect">
            <a:avLst/>
          </a:prstGeom>
        </p:spPr>
        <p:txBody>
          <a:bodyPr lIns="0" tIns="0" rIns="0" bIns="0" rtlCol="0" anchor="t">
            <a:spAutoFit/>
          </a:bodyPr>
          <a:lstStyle/>
          <a:p>
            <a:pPr algn="ctr">
              <a:lnSpc>
                <a:spcPts val="3840"/>
              </a:lnSpc>
            </a:pPr>
            <a:r>
              <a:rPr lang="en-US" sz="3200" spc="319">
                <a:solidFill>
                  <a:srgbClr val="262626"/>
                </a:solidFill>
                <a:latin typeface="Arimo Medium"/>
              </a:rPr>
              <a:t>THANK YOU FOR LISTENING</a:t>
            </a:r>
            <a:endParaRPr lang="en-US" sz="3200" spc="319">
              <a:solidFill>
                <a:srgbClr val="262626"/>
              </a:solidFill>
              <a:latin typeface="Arimo Medium"/>
            </a:endParaRPr>
          </a:p>
        </p:txBody>
      </p:sp>
      <p:sp>
        <p:nvSpPr>
          <p:cNvPr id="32" name="TextBox 32"/>
          <p:cNvSpPr txBox="1"/>
          <p:nvPr/>
        </p:nvSpPr>
        <p:spPr>
          <a:xfrm>
            <a:off x="2463862" y="3543204"/>
            <a:ext cx="13360276" cy="492125"/>
          </a:xfrm>
          <a:prstGeom prst="rect">
            <a:avLst/>
          </a:prstGeom>
        </p:spPr>
        <p:txBody>
          <a:bodyPr lIns="0" tIns="0" rIns="0" bIns="0" rtlCol="0" anchor="t">
            <a:spAutoFit/>
          </a:bodyPr>
          <a:lstStyle/>
          <a:p>
            <a:pPr algn="ctr">
              <a:lnSpc>
                <a:spcPts val="3840"/>
              </a:lnSpc>
            </a:pPr>
            <a:r>
              <a:rPr lang="zh-CN" altLang="en-US" sz="3200">
                <a:solidFill>
                  <a:srgbClr val="516F53"/>
                </a:solidFill>
                <a:latin typeface="思源黑体 1 Bold" panose="020B0800000000000000" charset="-122"/>
                <a:ea typeface="思源黑体 1 Bold" panose="020B0800000000000000" charset="-122"/>
                <a:sym typeface="+mn-ea"/>
              </a:rPr>
              <a:t>机器学习</a:t>
            </a:r>
            <a:r>
              <a:rPr lang="en-US" sz="3200">
                <a:solidFill>
                  <a:srgbClr val="516F53"/>
                </a:solidFill>
                <a:latin typeface="思源黑体 1 Bold" panose="020B0800000000000000" charset="-122"/>
                <a:ea typeface="思源黑体 1 Bold" panose="020B0800000000000000" charset="-122"/>
                <a:sym typeface="+mn-ea"/>
              </a:rPr>
              <a:t> | </a:t>
            </a:r>
            <a:r>
              <a:rPr lang="zh-CN" altLang="en-US" sz="3200">
                <a:solidFill>
                  <a:srgbClr val="516F53"/>
                </a:solidFill>
                <a:latin typeface="思源黑体 1 Bold" panose="020B0800000000000000" charset="-122"/>
                <a:ea typeface="思源黑体 1 Bold" panose="020B0800000000000000" charset="-122"/>
                <a:sym typeface="+mn-ea"/>
              </a:rPr>
              <a:t>安全防护</a:t>
            </a:r>
            <a:r>
              <a:rPr lang="en-US" sz="3200">
                <a:solidFill>
                  <a:srgbClr val="516F53"/>
                </a:solidFill>
                <a:latin typeface="思源黑体 1 Bold" panose="020B0800000000000000" charset="-122"/>
                <a:ea typeface="思源黑体 1 Bold" panose="020B0800000000000000" charset="-122"/>
                <a:sym typeface="+mn-ea"/>
              </a:rPr>
              <a:t> |对抗性预处理方法 </a:t>
            </a:r>
            <a:endParaRPr lang="en-US" sz="3200">
              <a:solidFill>
                <a:srgbClr val="516F53"/>
              </a:solidFill>
              <a:latin typeface="思源黑体 2 Bold" panose="020B0800000000000000" charset="-122"/>
              <a:ea typeface="思源黑体 2 Bold" panose="020B0800000000000000" charset="-122"/>
            </a:endParaRPr>
          </a:p>
        </p:txBody>
      </p:sp>
      <p:sp>
        <p:nvSpPr>
          <p:cNvPr id="33" name="TextBox 33"/>
          <p:cNvSpPr txBox="1"/>
          <p:nvPr/>
        </p:nvSpPr>
        <p:spPr>
          <a:xfrm>
            <a:off x="6150722" y="7624578"/>
            <a:ext cx="5986555" cy="430530"/>
          </a:xfrm>
          <a:prstGeom prst="rect">
            <a:avLst/>
          </a:prstGeom>
        </p:spPr>
        <p:txBody>
          <a:bodyPr lIns="0" tIns="0" rIns="0" bIns="0" rtlCol="0" anchor="t">
            <a:spAutoFit/>
          </a:bodyPr>
          <a:lstStyle/>
          <a:p>
            <a:pPr algn="ctr">
              <a:lnSpc>
                <a:spcPts val="3360"/>
              </a:lnSpc>
            </a:pPr>
            <a:r>
              <a:rPr lang="en-US" altLang="zh-CN" sz="2800">
                <a:solidFill>
                  <a:srgbClr val="FFFFFF"/>
                </a:solidFill>
                <a:ea typeface="思源黑体 1" panose="020B0500000000000000" charset="-122"/>
              </a:rPr>
              <a:t>PPT</a:t>
            </a:r>
            <a:r>
              <a:rPr lang="zh-CN" altLang="en-US" sz="2800">
                <a:solidFill>
                  <a:srgbClr val="FFFFFF"/>
                </a:solidFill>
                <a:ea typeface="思源黑体 1" panose="020B0500000000000000" charset="-122"/>
              </a:rPr>
              <a:t>制作人：陈静怡</a:t>
            </a:r>
            <a:endParaRPr lang="zh-CN" altLang="en-US" sz="2800">
              <a:solidFill>
                <a:srgbClr val="FFFFFF"/>
              </a:solidFill>
              <a:ea typeface="思源黑体 1" panose="020B0500000000000000" charset="-122"/>
            </a:endParaRPr>
          </a:p>
        </p:txBody>
      </p:sp>
      <p:sp>
        <p:nvSpPr>
          <p:cNvPr id="34" name="TextBox 34"/>
          <p:cNvSpPr txBox="1"/>
          <p:nvPr/>
        </p:nvSpPr>
        <p:spPr>
          <a:xfrm>
            <a:off x="6635115" y="8176895"/>
            <a:ext cx="5089525" cy="1723390"/>
          </a:xfrm>
          <a:prstGeom prst="rect">
            <a:avLst/>
          </a:prstGeom>
        </p:spPr>
        <p:txBody>
          <a:bodyPr wrap="square" lIns="0" tIns="0" rIns="0" bIns="0" rtlCol="0" anchor="t">
            <a:spAutoFit/>
          </a:bodyPr>
          <a:lstStyle/>
          <a:p>
            <a:pPr algn="ctr">
              <a:lnSpc>
                <a:spcPts val="3360"/>
              </a:lnSpc>
            </a:pPr>
            <a:r>
              <a:rPr lang="zh-CN" altLang="en-US" sz="2800">
                <a:solidFill>
                  <a:srgbClr val="FFFFFF"/>
                </a:solidFill>
                <a:latin typeface="思源黑体 1" panose="020B0500000000000000" charset="-122"/>
                <a:ea typeface="思源黑体 1" panose="020B0500000000000000" charset="-122"/>
              </a:rPr>
              <a:t>小组成员：姜欣悦</a:t>
            </a:r>
            <a:endParaRPr lang="zh-CN" altLang="en-US" sz="2800">
              <a:solidFill>
                <a:srgbClr val="FFFFFF"/>
              </a:solidFill>
              <a:latin typeface="思源黑体 1" panose="020B0500000000000000" charset="-122"/>
              <a:ea typeface="思源黑体 1" panose="020B0500000000000000" charset="-122"/>
            </a:endParaRPr>
          </a:p>
          <a:p>
            <a:pPr algn="ctr">
              <a:lnSpc>
                <a:spcPts val="3360"/>
              </a:lnSpc>
            </a:pPr>
            <a:r>
              <a:rPr lang="zh-CN" altLang="en-US" sz="2800">
                <a:solidFill>
                  <a:srgbClr val="FFFFFF"/>
                </a:solidFill>
                <a:latin typeface="思源黑体 1" panose="020B0500000000000000" charset="-122"/>
                <a:ea typeface="思源黑体 1" panose="020B0500000000000000" charset="-122"/>
              </a:rPr>
              <a:t>盖乐</a:t>
            </a:r>
            <a:r>
              <a:rPr lang="en-US" altLang="zh-CN" sz="2800">
                <a:solidFill>
                  <a:srgbClr val="FFFFFF"/>
                </a:solidFill>
                <a:latin typeface="思源黑体 1" panose="020B0500000000000000" charset="-122"/>
                <a:ea typeface="思源黑体 1" panose="020B0500000000000000" charset="-122"/>
              </a:rPr>
              <a:t> </a:t>
            </a:r>
            <a:r>
              <a:rPr lang="zh-CN" altLang="en-US" sz="2800">
                <a:solidFill>
                  <a:srgbClr val="FFFFFF"/>
                </a:solidFill>
                <a:latin typeface="思源黑体 1" panose="020B0500000000000000" charset="-122"/>
                <a:ea typeface="思源黑体 1" panose="020B0500000000000000" charset="-122"/>
              </a:rPr>
              <a:t>李颖</a:t>
            </a:r>
            <a:r>
              <a:rPr lang="en-US" altLang="zh-CN" sz="2800">
                <a:solidFill>
                  <a:srgbClr val="FFFFFF"/>
                </a:solidFill>
                <a:latin typeface="思源黑体 1" panose="020B0500000000000000" charset="-122"/>
                <a:ea typeface="思源黑体 1" panose="020B0500000000000000" charset="-122"/>
              </a:rPr>
              <a:t> </a:t>
            </a:r>
            <a:r>
              <a:rPr lang="zh-CN" altLang="en-US" sz="2800">
                <a:solidFill>
                  <a:srgbClr val="FFFFFF"/>
                </a:solidFill>
                <a:latin typeface="思源黑体 1" panose="020B0500000000000000" charset="-122"/>
                <a:ea typeface="思源黑体 1" panose="020B0500000000000000" charset="-122"/>
              </a:rPr>
              <a:t>徐滋霖</a:t>
            </a:r>
            <a:r>
              <a:rPr lang="en-US" altLang="zh-CN" sz="2800">
                <a:solidFill>
                  <a:srgbClr val="FFFFFF"/>
                </a:solidFill>
                <a:latin typeface="思源黑体 1" panose="020B0500000000000000" charset="-122"/>
                <a:ea typeface="思源黑体 1" panose="020B0500000000000000" charset="-122"/>
              </a:rPr>
              <a:t> </a:t>
            </a:r>
            <a:r>
              <a:rPr lang="zh-CN" altLang="en-US" sz="2800">
                <a:solidFill>
                  <a:srgbClr val="FFFFFF"/>
                </a:solidFill>
                <a:latin typeface="思源黑体 1" panose="020B0500000000000000" charset="-122"/>
                <a:ea typeface="思源黑体 1" panose="020B0500000000000000" charset="-122"/>
              </a:rPr>
              <a:t>史静怡</a:t>
            </a:r>
            <a:endParaRPr lang="zh-CN" altLang="en-US" sz="2800">
              <a:solidFill>
                <a:srgbClr val="FFFFFF"/>
              </a:solidFill>
              <a:latin typeface="思源黑体 1" panose="020B0500000000000000" charset="-122"/>
              <a:ea typeface="思源黑体 1" panose="020B0500000000000000" charset="-122"/>
            </a:endParaRPr>
          </a:p>
          <a:p>
            <a:pPr algn="ctr">
              <a:lnSpc>
                <a:spcPts val="3360"/>
              </a:lnSpc>
            </a:pPr>
            <a:r>
              <a:rPr lang="zh-CN" altLang="en-US" sz="2800">
                <a:solidFill>
                  <a:srgbClr val="FFFFFF"/>
                </a:solidFill>
                <a:latin typeface="思源黑体 1" panose="020B0500000000000000" charset="-122"/>
                <a:ea typeface="思源黑体 1" panose="020B0500000000000000" charset="-122"/>
              </a:rPr>
              <a:t>边玉然</a:t>
            </a:r>
            <a:r>
              <a:rPr lang="en-US" altLang="zh-CN" sz="2800">
                <a:solidFill>
                  <a:srgbClr val="FFFFFF"/>
                </a:solidFill>
                <a:latin typeface="思源黑体 1" panose="020B0500000000000000" charset="-122"/>
                <a:ea typeface="思源黑体 1" panose="020B0500000000000000" charset="-122"/>
              </a:rPr>
              <a:t> </a:t>
            </a:r>
            <a:endParaRPr lang="en-US" altLang="zh-CN" sz="2800">
              <a:solidFill>
                <a:srgbClr val="FFFFFF"/>
              </a:solidFill>
              <a:latin typeface="思源黑体 1" panose="020B0500000000000000" charset="-122"/>
              <a:ea typeface="思源黑体 1" panose="020B0500000000000000" charset="-122"/>
            </a:endParaRPr>
          </a:p>
          <a:p>
            <a:pPr algn="ctr">
              <a:lnSpc>
                <a:spcPts val="3360"/>
              </a:lnSpc>
            </a:pPr>
            <a:r>
              <a:rPr lang="zh-CN" altLang="en-US" sz="2800">
                <a:solidFill>
                  <a:srgbClr val="FFFFFF"/>
                </a:solidFill>
                <a:latin typeface="思源黑体 1" panose="020B0500000000000000" charset="-122"/>
                <a:ea typeface="思源黑体 1" panose="020B0500000000000000" charset="-122"/>
              </a:rPr>
              <a:t>陈静怡</a:t>
            </a:r>
            <a:r>
              <a:rPr lang="en-US" altLang="zh-CN" sz="2800">
                <a:solidFill>
                  <a:srgbClr val="FFFFFF"/>
                </a:solidFill>
                <a:latin typeface="思源黑体 1" panose="020B0500000000000000" charset="-122"/>
                <a:ea typeface="思源黑体 1" panose="020B0500000000000000" charset="-122"/>
              </a:rPr>
              <a:t>  </a:t>
            </a:r>
            <a:endParaRPr lang="en-US" altLang="zh-CN" sz="2800">
              <a:solidFill>
                <a:srgbClr val="FFFFFF"/>
              </a:solidFill>
              <a:latin typeface="思源黑体 1" panose="020B0500000000000000" charset="-122"/>
              <a:ea typeface="思源黑体 1" panose="020B0500000000000000" charset="-122"/>
            </a:endParaRPr>
          </a:p>
        </p:txBody>
      </p:sp>
      <p:grpSp>
        <p:nvGrpSpPr>
          <p:cNvPr id="35" name="Group 35"/>
          <p:cNvGrpSpPr/>
          <p:nvPr/>
        </p:nvGrpSpPr>
        <p:grpSpPr>
          <a:xfrm rot="0">
            <a:off x="7068548" y="1257291"/>
            <a:ext cx="4150903" cy="1512000"/>
            <a:chOff x="0" y="0"/>
            <a:chExt cx="5534538" cy="2016000"/>
          </a:xfrm>
        </p:grpSpPr>
        <p:grpSp>
          <p:nvGrpSpPr>
            <p:cNvPr id="36" name="Group 36"/>
            <p:cNvGrpSpPr/>
            <p:nvPr/>
          </p:nvGrpSpPr>
          <p:grpSpPr>
            <a:xfrm rot="0">
              <a:off x="1759269" y="0"/>
              <a:ext cx="2016000" cy="2016000"/>
              <a:chOff x="0" y="0"/>
              <a:chExt cx="2016000" cy="2016000"/>
            </a:xfrm>
          </p:grpSpPr>
          <p:sp>
            <p:nvSpPr>
              <p:cNvPr id="37" name="Freeform 37"/>
              <p:cNvSpPr/>
              <p:nvPr/>
            </p:nvSpPr>
            <p:spPr>
              <a:xfrm>
                <a:off x="0" y="0"/>
                <a:ext cx="2015998" cy="2015998"/>
              </a:xfrm>
              <a:custGeom>
                <a:avLst/>
                <a:gdLst/>
                <a:ahLst/>
                <a:cxnLst/>
                <a:rect l="l" t="t" r="r" b="b"/>
                <a:pathLst>
                  <a:path w="2015998" h="2015998">
                    <a:moveTo>
                      <a:pt x="0" y="1007999"/>
                    </a:moveTo>
                    <a:cubicBezTo>
                      <a:pt x="0" y="451358"/>
                      <a:pt x="451358" y="0"/>
                      <a:pt x="1007999" y="0"/>
                    </a:cubicBezTo>
                    <a:cubicBezTo>
                      <a:pt x="1564640" y="0"/>
                      <a:pt x="2015998" y="451358"/>
                      <a:pt x="2015998" y="1007999"/>
                    </a:cubicBezTo>
                    <a:cubicBezTo>
                      <a:pt x="2015998" y="1564640"/>
                      <a:pt x="1564640" y="2015998"/>
                      <a:pt x="1007999" y="2015998"/>
                    </a:cubicBezTo>
                    <a:cubicBezTo>
                      <a:pt x="451358" y="2015998"/>
                      <a:pt x="0" y="1564640"/>
                      <a:pt x="0" y="1007999"/>
                    </a:cubicBezTo>
                    <a:close/>
                  </a:path>
                </a:pathLst>
              </a:custGeom>
              <a:solidFill>
                <a:srgbClr val="516F53"/>
              </a:solidFill>
            </p:spPr>
          </p:sp>
        </p:grpSp>
        <p:sp>
          <p:nvSpPr>
            <p:cNvPr id="38" name="TextBox 38"/>
            <p:cNvSpPr txBox="1"/>
            <p:nvPr/>
          </p:nvSpPr>
          <p:spPr>
            <a:xfrm>
              <a:off x="0" y="526690"/>
              <a:ext cx="5534538" cy="943570"/>
            </a:xfrm>
            <a:prstGeom prst="rect">
              <a:avLst/>
            </a:prstGeom>
          </p:spPr>
          <p:txBody>
            <a:bodyPr lIns="0" tIns="0" rIns="0" bIns="0" rtlCol="0" anchor="t">
              <a:spAutoFit/>
            </a:bodyPr>
            <a:lstStyle/>
            <a:p>
              <a:pPr algn="ctr">
                <a:lnSpc>
                  <a:spcPts val="5040"/>
                </a:lnSpc>
              </a:pPr>
              <a:r>
                <a:rPr lang="en-US" sz="4200">
                  <a:solidFill>
                    <a:srgbClr val="FFFFFF"/>
                  </a:solidFill>
                  <a:latin typeface="Arimo Heavy"/>
                </a:rPr>
                <a:t>2024</a:t>
              </a:r>
              <a:endParaRPr lang="en-US" sz="4200">
                <a:solidFill>
                  <a:srgbClr val="FFFFFF"/>
                </a:solidFill>
                <a:latin typeface="Arimo Heavy"/>
              </a:endParaRPr>
            </a:p>
          </p:txBody>
        </p:sp>
        <p:grpSp>
          <p:nvGrpSpPr>
            <p:cNvPr id="39" name="Group 39"/>
            <p:cNvGrpSpPr/>
            <p:nvPr/>
          </p:nvGrpSpPr>
          <p:grpSpPr>
            <a:xfrm rot="0">
              <a:off x="1014420" y="877628"/>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610479" y="877628"/>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5" name="Group 45"/>
            <p:cNvGrpSpPr/>
            <p:nvPr/>
          </p:nvGrpSpPr>
          <p:grpSpPr>
            <a:xfrm rot="0">
              <a:off x="210036" y="877628"/>
              <a:ext cx="260743" cy="26074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8" name="Group 48"/>
            <p:cNvGrpSpPr/>
            <p:nvPr/>
          </p:nvGrpSpPr>
          <p:grpSpPr>
            <a:xfrm rot="0">
              <a:off x="4257869" y="877628"/>
              <a:ext cx="260743" cy="26074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1" name="Group 51"/>
            <p:cNvGrpSpPr/>
            <p:nvPr/>
          </p:nvGrpSpPr>
          <p:grpSpPr>
            <a:xfrm rot="0">
              <a:off x="4658312" y="877628"/>
              <a:ext cx="260743" cy="26074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4" name="Group 54"/>
            <p:cNvGrpSpPr/>
            <p:nvPr/>
          </p:nvGrpSpPr>
          <p:grpSpPr>
            <a:xfrm rot="0">
              <a:off x="5058755" y="877628"/>
              <a:ext cx="260743" cy="26074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
        <p:nvSpPr>
          <p:cNvPr id="57" name="AutoShape 57"/>
          <p:cNvSpPr/>
          <p:nvPr/>
        </p:nvSpPr>
        <p:spPr>
          <a:xfrm flipV="1">
            <a:off x="763929" y="2013291"/>
            <a:ext cx="6110276" cy="0"/>
          </a:xfrm>
          <a:prstGeom prst="line">
            <a:avLst/>
          </a:prstGeom>
          <a:ln w="9525" cap="flat">
            <a:solidFill>
              <a:srgbClr val="8BAD85"/>
            </a:solidFill>
            <a:prstDash val="solid"/>
            <a:headEnd type="none" w="sm" len="sm"/>
            <a:tailEnd type="none" w="sm" len="sm"/>
          </a:ln>
        </p:spPr>
      </p:sp>
      <p:sp>
        <p:nvSpPr>
          <p:cNvPr id="58" name="AutoShape 58"/>
          <p:cNvSpPr/>
          <p:nvPr/>
        </p:nvSpPr>
        <p:spPr>
          <a:xfrm flipV="1">
            <a:off x="11413791" y="2013291"/>
            <a:ext cx="6110276" cy="0"/>
          </a:xfrm>
          <a:prstGeom prst="line">
            <a:avLst/>
          </a:prstGeom>
          <a:ln w="9525" cap="flat">
            <a:solidFill>
              <a:srgbClr val="8BAD85"/>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21"/>
          <p:cNvGrpSpPr/>
          <p:nvPr>
            <p:custDataLst>
              <p:tags r:id="rId1"/>
            </p:custDataLst>
          </p:nvPr>
        </p:nvGrpSpPr>
        <p:grpSpPr>
          <a:xfrm rot="0">
            <a:off x="10363200" y="7418070"/>
            <a:ext cx="7480935" cy="1721485"/>
            <a:chOff x="0" y="0"/>
            <a:chExt cx="1441987" cy="453417"/>
          </a:xfrm>
        </p:grpSpPr>
        <p:sp>
          <p:nvSpPr>
            <p:cNvPr id="71" name="Freeform 22"/>
            <p:cNvSpPr/>
            <p:nvPr>
              <p:custDataLst>
                <p:tags r:id="rId2"/>
              </p:custDataLst>
            </p:nvPr>
          </p:nvSpPr>
          <p:spPr>
            <a:xfrm>
              <a:off x="0" y="0"/>
              <a:ext cx="1441987" cy="453417"/>
            </a:xfrm>
            <a:custGeom>
              <a:avLst/>
              <a:gdLst/>
              <a:ahLst/>
              <a:cxnLst/>
              <a:rect l="l" t="t" r="r" b="b"/>
              <a:pathLst>
                <a:path w="1441987" h="453417">
                  <a:moveTo>
                    <a:pt x="28281" y="0"/>
                  </a:moveTo>
                  <a:lnTo>
                    <a:pt x="1413706" y="0"/>
                  </a:lnTo>
                  <a:cubicBezTo>
                    <a:pt x="1421206" y="0"/>
                    <a:pt x="1428400" y="2980"/>
                    <a:pt x="1433703" y="8283"/>
                  </a:cubicBezTo>
                  <a:cubicBezTo>
                    <a:pt x="1439007" y="13587"/>
                    <a:pt x="1441987" y="20780"/>
                    <a:pt x="1441987" y="28281"/>
                  </a:cubicBezTo>
                  <a:lnTo>
                    <a:pt x="1441987" y="425137"/>
                  </a:lnTo>
                  <a:cubicBezTo>
                    <a:pt x="1441987" y="432637"/>
                    <a:pt x="1439007" y="439830"/>
                    <a:pt x="1433703" y="445134"/>
                  </a:cubicBezTo>
                  <a:cubicBezTo>
                    <a:pt x="1428400" y="450438"/>
                    <a:pt x="1421206" y="453417"/>
                    <a:pt x="1413706" y="453417"/>
                  </a:cubicBezTo>
                  <a:lnTo>
                    <a:pt x="28281" y="453417"/>
                  </a:lnTo>
                  <a:cubicBezTo>
                    <a:pt x="20780" y="453417"/>
                    <a:pt x="13587" y="450438"/>
                    <a:pt x="8283" y="445134"/>
                  </a:cubicBezTo>
                  <a:cubicBezTo>
                    <a:pt x="2980" y="439830"/>
                    <a:pt x="0" y="432637"/>
                    <a:pt x="0" y="425137"/>
                  </a:cubicBezTo>
                  <a:lnTo>
                    <a:pt x="0" y="28281"/>
                  </a:lnTo>
                  <a:cubicBezTo>
                    <a:pt x="0" y="20780"/>
                    <a:pt x="2980" y="13587"/>
                    <a:pt x="8283" y="8283"/>
                  </a:cubicBezTo>
                  <a:cubicBezTo>
                    <a:pt x="13587" y="2980"/>
                    <a:pt x="20780" y="0"/>
                    <a:pt x="28281" y="0"/>
                  </a:cubicBezTo>
                  <a:close/>
                </a:path>
              </a:pathLst>
            </a:custGeom>
            <a:solidFill>
              <a:srgbClr val="8BAD85">
                <a:alpha val="24706"/>
              </a:srgbClr>
            </a:solidFill>
          </p:spPr>
        </p:sp>
        <p:sp>
          <p:nvSpPr>
            <p:cNvPr id="72" name="TextBox 23"/>
            <p:cNvSpPr txBox="1"/>
            <p:nvPr/>
          </p:nvSpPr>
          <p:spPr>
            <a:xfrm>
              <a:off x="0" y="-57150"/>
              <a:ext cx="1441987" cy="510567"/>
            </a:xfrm>
            <a:prstGeom prst="rect">
              <a:avLst/>
            </a:prstGeom>
          </p:spPr>
          <p:txBody>
            <a:bodyPr lIns="50800" tIns="50800" rIns="50800" bIns="50800" rtlCol="0" anchor="ctr"/>
            <a:p>
              <a:pPr algn="ctr">
                <a:lnSpc>
                  <a:spcPts val="2590"/>
                </a:lnSpc>
              </a:pPr>
            </a:p>
          </p:txBody>
        </p:sp>
      </p:grpSp>
      <p:grpSp>
        <p:nvGrpSpPr>
          <p:cNvPr id="64" name="Group 21"/>
          <p:cNvGrpSpPr/>
          <p:nvPr>
            <p:custDataLst>
              <p:tags r:id="rId3"/>
            </p:custDataLst>
          </p:nvPr>
        </p:nvGrpSpPr>
        <p:grpSpPr>
          <a:xfrm rot="0">
            <a:off x="10363200" y="4806950"/>
            <a:ext cx="7480935" cy="1721485"/>
            <a:chOff x="0" y="0"/>
            <a:chExt cx="1441987" cy="453417"/>
          </a:xfrm>
        </p:grpSpPr>
        <p:sp>
          <p:nvSpPr>
            <p:cNvPr id="65" name="Freeform 22"/>
            <p:cNvSpPr/>
            <p:nvPr>
              <p:custDataLst>
                <p:tags r:id="rId4"/>
              </p:custDataLst>
            </p:nvPr>
          </p:nvSpPr>
          <p:spPr>
            <a:xfrm>
              <a:off x="0" y="0"/>
              <a:ext cx="1441987" cy="453417"/>
            </a:xfrm>
            <a:custGeom>
              <a:avLst/>
              <a:gdLst/>
              <a:ahLst/>
              <a:cxnLst/>
              <a:rect l="l" t="t" r="r" b="b"/>
              <a:pathLst>
                <a:path w="1441987" h="453417">
                  <a:moveTo>
                    <a:pt x="28281" y="0"/>
                  </a:moveTo>
                  <a:lnTo>
                    <a:pt x="1413706" y="0"/>
                  </a:lnTo>
                  <a:cubicBezTo>
                    <a:pt x="1421206" y="0"/>
                    <a:pt x="1428400" y="2980"/>
                    <a:pt x="1433703" y="8283"/>
                  </a:cubicBezTo>
                  <a:cubicBezTo>
                    <a:pt x="1439007" y="13587"/>
                    <a:pt x="1441987" y="20780"/>
                    <a:pt x="1441987" y="28281"/>
                  </a:cubicBezTo>
                  <a:lnTo>
                    <a:pt x="1441987" y="425137"/>
                  </a:lnTo>
                  <a:cubicBezTo>
                    <a:pt x="1441987" y="432637"/>
                    <a:pt x="1439007" y="439830"/>
                    <a:pt x="1433703" y="445134"/>
                  </a:cubicBezTo>
                  <a:cubicBezTo>
                    <a:pt x="1428400" y="450438"/>
                    <a:pt x="1421206" y="453417"/>
                    <a:pt x="1413706" y="453417"/>
                  </a:cubicBezTo>
                  <a:lnTo>
                    <a:pt x="28281" y="453417"/>
                  </a:lnTo>
                  <a:cubicBezTo>
                    <a:pt x="20780" y="453417"/>
                    <a:pt x="13587" y="450438"/>
                    <a:pt x="8283" y="445134"/>
                  </a:cubicBezTo>
                  <a:cubicBezTo>
                    <a:pt x="2980" y="439830"/>
                    <a:pt x="0" y="432637"/>
                    <a:pt x="0" y="425137"/>
                  </a:cubicBezTo>
                  <a:lnTo>
                    <a:pt x="0" y="28281"/>
                  </a:lnTo>
                  <a:cubicBezTo>
                    <a:pt x="0" y="20780"/>
                    <a:pt x="2980" y="13587"/>
                    <a:pt x="8283" y="8283"/>
                  </a:cubicBezTo>
                  <a:cubicBezTo>
                    <a:pt x="13587" y="2980"/>
                    <a:pt x="20780" y="0"/>
                    <a:pt x="28281" y="0"/>
                  </a:cubicBezTo>
                  <a:close/>
                </a:path>
              </a:pathLst>
            </a:custGeom>
            <a:solidFill>
              <a:srgbClr val="8BAD85">
                <a:alpha val="24706"/>
              </a:srgbClr>
            </a:solidFill>
          </p:spPr>
        </p:sp>
        <p:sp>
          <p:nvSpPr>
            <p:cNvPr id="66" name="TextBox 23"/>
            <p:cNvSpPr txBox="1"/>
            <p:nvPr/>
          </p:nvSpPr>
          <p:spPr>
            <a:xfrm>
              <a:off x="0" y="-57150"/>
              <a:ext cx="1441987" cy="510567"/>
            </a:xfrm>
            <a:prstGeom prst="rect">
              <a:avLst/>
            </a:prstGeom>
          </p:spPr>
          <p:txBody>
            <a:bodyPr lIns="50800" tIns="50800" rIns="50800" bIns="50800" rtlCol="0" anchor="ctr"/>
            <a:p>
              <a:pPr algn="ctr">
                <a:lnSpc>
                  <a:spcPts val="2590"/>
                </a:lnSpc>
              </a:pPr>
            </a:p>
          </p:txBody>
        </p:sp>
      </p:grpSp>
      <p:grpSp>
        <p:nvGrpSpPr>
          <p:cNvPr id="61" name="Group 21"/>
          <p:cNvGrpSpPr/>
          <p:nvPr>
            <p:custDataLst>
              <p:tags r:id="rId5"/>
            </p:custDataLst>
          </p:nvPr>
        </p:nvGrpSpPr>
        <p:grpSpPr>
          <a:xfrm rot="0">
            <a:off x="1371599" y="7236460"/>
            <a:ext cx="7709536" cy="3960493"/>
            <a:chOff x="-44064" y="0"/>
            <a:chExt cx="1486051" cy="1043143"/>
          </a:xfrm>
        </p:grpSpPr>
        <p:sp>
          <p:nvSpPr>
            <p:cNvPr id="62" name="Freeform 22"/>
            <p:cNvSpPr/>
            <p:nvPr>
              <p:custDataLst>
                <p:tags r:id="rId6"/>
              </p:custDataLst>
            </p:nvPr>
          </p:nvSpPr>
          <p:spPr>
            <a:xfrm>
              <a:off x="0" y="0"/>
              <a:ext cx="1441987" cy="453417"/>
            </a:xfrm>
            <a:custGeom>
              <a:avLst/>
              <a:gdLst/>
              <a:ahLst/>
              <a:cxnLst/>
              <a:rect l="l" t="t" r="r" b="b"/>
              <a:pathLst>
                <a:path w="1441987" h="453417">
                  <a:moveTo>
                    <a:pt x="28281" y="0"/>
                  </a:moveTo>
                  <a:lnTo>
                    <a:pt x="1413706" y="0"/>
                  </a:lnTo>
                  <a:cubicBezTo>
                    <a:pt x="1421206" y="0"/>
                    <a:pt x="1428400" y="2980"/>
                    <a:pt x="1433703" y="8283"/>
                  </a:cubicBezTo>
                  <a:cubicBezTo>
                    <a:pt x="1439007" y="13587"/>
                    <a:pt x="1441987" y="20780"/>
                    <a:pt x="1441987" y="28281"/>
                  </a:cubicBezTo>
                  <a:lnTo>
                    <a:pt x="1441987" y="425137"/>
                  </a:lnTo>
                  <a:cubicBezTo>
                    <a:pt x="1441987" y="432637"/>
                    <a:pt x="1439007" y="439830"/>
                    <a:pt x="1433703" y="445134"/>
                  </a:cubicBezTo>
                  <a:cubicBezTo>
                    <a:pt x="1428400" y="450438"/>
                    <a:pt x="1421206" y="453417"/>
                    <a:pt x="1413706" y="453417"/>
                  </a:cubicBezTo>
                  <a:lnTo>
                    <a:pt x="28281" y="453417"/>
                  </a:lnTo>
                  <a:cubicBezTo>
                    <a:pt x="20780" y="453417"/>
                    <a:pt x="13587" y="450438"/>
                    <a:pt x="8283" y="445134"/>
                  </a:cubicBezTo>
                  <a:cubicBezTo>
                    <a:pt x="2980" y="439830"/>
                    <a:pt x="0" y="432637"/>
                    <a:pt x="0" y="425137"/>
                  </a:cubicBezTo>
                  <a:lnTo>
                    <a:pt x="0" y="28281"/>
                  </a:lnTo>
                  <a:cubicBezTo>
                    <a:pt x="0" y="20780"/>
                    <a:pt x="2980" y="13587"/>
                    <a:pt x="8283" y="8283"/>
                  </a:cubicBezTo>
                  <a:cubicBezTo>
                    <a:pt x="13587" y="2980"/>
                    <a:pt x="20780" y="0"/>
                    <a:pt x="28281" y="0"/>
                  </a:cubicBezTo>
                  <a:close/>
                </a:path>
              </a:pathLst>
            </a:custGeom>
            <a:solidFill>
              <a:srgbClr val="8BAD85">
                <a:alpha val="24706"/>
              </a:srgbClr>
            </a:solidFill>
          </p:spPr>
        </p:sp>
        <p:sp>
          <p:nvSpPr>
            <p:cNvPr id="63" name="TextBox 23"/>
            <p:cNvSpPr txBox="1"/>
            <p:nvPr/>
          </p:nvSpPr>
          <p:spPr>
            <a:xfrm>
              <a:off x="-44064" y="532576"/>
              <a:ext cx="1441987" cy="510567"/>
            </a:xfrm>
            <a:prstGeom prst="rect">
              <a:avLst/>
            </a:prstGeom>
          </p:spPr>
          <p:txBody>
            <a:bodyPr lIns="50800" tIns="50800" rIns="50800" bIns="50800" rtlCol="0" anchor="ctr"/>
            <a:p>
              <a:pPr algn="ctr">
                <a:lnSpc>
                  <a:spcPts val="2590"/>
                </a:lnSpc>
              </a:pPr>
            </a:p>
          </p:txBody>
        </p:sp>
      </p:grpSp>
      <p:grpSp>
        <p:nvGrpSpPr>
          <p:cNvPr id="2" name="Group 2"/>
          <p:cNvGrpSpPr/>
          <p:nvPr>
            <p:custDataLst>
              <p:tags r:id="rId7"/>
            </p:custDataLst>
          </p:nvPr>
        </p:nvGrpSpPr>
        <p:grpSpPr>
          <a:xfrm rot="0">
            <a:off x="-1117360" y="5207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custDataLst>
                <p:tags r:id="rId10"/>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custDataLst>
                <p:tags r:id="rId11"/>
              </p:custDataLst>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custDataLst>
                <p:tags r:id="rId12"/>
              </p:custDataLst>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custDataLst>
                <p:tags r:id="rId13"/>
              </p:custDataLst>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custDataLst>
                <p:tags r:id="rId14"/>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custDataLst>
                <p:tags r:id="rId15"/>
              </p:custDataLst>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custDataLst>
                <p:tags r:id="rId16"/>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custDataLst>
                <p:tags r:id="rId17"/>
              </p:custDataLst>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custDataLst>
                <p:tags r:id="rId18"/>
              </p:custDataLst>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custDataLst>
                <p:tags r:id="rId19"/>
              </p:custDataLst>
            </p:nvPr>
          </p:nvSpPr>
          <p:spPr>
            <a:xfrm>
              <a:off x="22638007" y="8991979"/>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custDataLst>
              <p:tags r:id="rId20"/>
            </p:custDataLst>
          </p:nvPr>
        </p:nvGrpSpPr>
        <p:grpSpPr>
          <a:xfrm rot="0">
            <a:off x="1600200" y="4751070"/>
            <a:ext cx="7480935" cy="1721485"/>
            <a:chOff x="0" y="0"/>
            <a:chExt cx="1441987" cy="453417"/>
          </a:xfrm>
        </p:grpSpPr>
        <p:sp>
          <p:nvSpPr>
            <p:cNvPr id="22" name="Freeform 22"/>
            <p:cNvSpPr/>
            <p:nvPr>
              <p:custDataLst>
                <p:tags r:id="rId21"/>
              </p:custDataLst>
            </p:nvPr>
          </p:nvSpPr>
          <p:spPr>
            <a:xfrm>
              <a:off x="0" y="0"/>
              <a:ext cx="1441987" cy="453417"/>
            </a:xfrm>
            <a:custGeom>
              <a:avLst/>
              <a:gdLst/>
              <a:ahLst/>
              <a:cxnLst/>
              <a:rect l="l" t="t" r="r" b="b"/>
              <a:pathLst>
                <a:path w="1441987" h="453417">
                  <a:moveTo>
                    <a:pt x="28281" y="0"/>
                  </a:moveTo>
                  <a:lnTo>
                    <a:pt x="1413706" y="0"/>
                  </a:lnTo>
                  <a:cubicBezTo>
                    <a:pt x="1421206" y="0"/>
                    <a:pt x="1428400" y="2980"/>
                    <a:pt x="1433703" y="8283"/>
                  </a:cubicBezTo>
                  <a:cubicBezTo>
                    <a:pt x="1439007" y="13587"/>
                    <a:pt x="1441987" y="20780"/>
                    <a:pt x="1441987" y="28281"/>
                  </a:cubicBezTo>
                  <a:lnTo>
                    <a:pt x="1441987" y="425137"/>
                  </a:lnTo>
                  <a:cubicBezTo>
                    <a:pt x="1441987" y="432637"/>
                    <a:pt x="1439007" y="439830"/>
                    <a:pt x="1433703" y="445134"/>
                  </a:cubicBezTo>
                  <a:cubicBezTo>
                    <a:pt x="1428400" y="450438"/>
                    <a:pt x="1421206" y="453417"/>
                    <a:pt x="1413706" y="453417"/>
                  </a:cubicBezTo>
                  <a:lnTo>
                    <a:pt x="28281" y="453417"/>
                  </a:lnTo>
                  <a:cubicBezTo>
                    <a:pt x="20780" y="453417"/>
                    <a:pt x="13587" y="450438"/>
                    <a:pt x="8283" y="445134"/>
                  </a:cubicBezTo>
                  <a:cubicBezTo>
                    <a:pt x="2980" y="439830"/>
                    <a:pt x="0" y="432637"/>
                    <a:pt x="0" y="425137"/>
                  </a:cubicBezTo>
                  <a:lnTo>
                    <a:pt x="0" y="28281"/>
                  </a:lnTo>
                  <a:cubicBezTo>
                    <a:pt x="0" y="20780"/>
                    <a:pt x="2980" y="13587"/>
                    <a:pt x="8283" y="8283"/>
                  </a:cubicBezTo>
                  <a:cubicBezTo>
                    <a:pt x="13587" y="2980"/>
                    <a:pt x="20780" y="0"/>
                    <a:pt x="28281" y="0"/>
                  </a:cubicBezTo>
                  <a:close/>
                </a:path>
              </a:pathLst>
            </a:custGeom>
            <a:solidFill>
              <a:srgbClr val="8BAD85">
                <a:alpha val="24706"/>
              </a:srgbClr>
            </a:solidFill>
          </p:spPr>
        </p:sp>
        <p:sp>
          <p:nvSpPr>
            <p:cNvPr id="23" name="TextBox 23"/>
            <p:cNvSpPr txBox="1"/>
            <p:nvPr/>
          </p:nvSpPr>
          <p:spPr>
            <a:xfrm>
              <a:off x="0" y="-57150"/>
              <a:ext cx="1441987" cy="510567"/>
            </a:xfrm>
            <a:prstGeom prst="rect">
              <a:avLst/>
            </a:prstGeom>
          </p:spPr>
          <p:txBody>
            <a:bodyPr lIns="50800" tIns="50800" rIns="50800" bIns="50800" rtlCol="0" anchor="ctr"/>
            <a:lstStyle/>
            <a:p>
              <a:pPr algn="ctr">
                <a:lnSpc>
                  <a:spcPts val="2590"/>
                </a:lnSpc>
              </a:pPr>
            </a:p>
          </p:txBody>
        </p:sp>
      </p:grpSp>
      <p:grpSp>
        <p:nvGrpSpPr>
          <p:cNvPr id="24" name="Group 24"/>
          <p:cNvGrpSpPr/>
          <p:nvPr/>
        </p:nvGrpSpPr>
        <p:grpSpPr>
          <a:xfrm rot="0">
            <a:off x="0" y="1020234"/>
            <a:ext cx="18288000" cy="2957798"/>
            <a:chOff x="0" y="0"/>
            <a:chExt cx="24384000" cy="3943730"/>
          </a:xfrm>
        </p:grpSpPr>
        <p:sp>
          <p:nvSpPr>
            <p:cNvPr id="25" name="Freeform 25"/>
            <p:cNvSpPr/>
            <p:nvPr/>
          </p:nvSpPr>
          <p:spPr>
            <a:xfrm>
              <a:off x="0" y="0"/>
              <a:ext cx="24384000" cy="3943681"/>
            </a:xfrm>
            <a:custGeom>
              <a:avLst/>
              <a:gdLst/>
              <a:ahLst/>
              <a:cxnLst/>
              <a:rect l="l" t="t" r="r" b="b"/>
              <a:pathLst>
                <a:path w="24384000" h="3943681">
                  <a:moveTo>
                    <a:pt x="0" y="0"/>
                  </a:moveTo>
                  <a:lnTo>
                    <a:pt x="24384000" y="0"/>
                  </a:lnTo>
                  <a:lnTo>
                    <a:pt x="24384000" y="3943681"/>
                  </a:lnTo>
                  <a:lnTo>
                    <a:pt x="0" y="3943681"/>
                  </a:lnTo>
                  <a:close/>
                </a:path>
              </a:pathLst>
            </a:custGeom>
            <a:solidFill>
              <a:srgbClr val="516F53"/>
            </a:solidFill>
          </p:spPr>
        </p:sp>
      </p:grpSp>
      <p:grpSp>
        <p:nvGrpSpPr>
          <p:cNvPr id="26" name="Group 26"/>
          <p:cNvGrpSpPr/>
          <p:nvPr>
            <p:custDataLst>
              <p:tags r:id="rId22"/>
            </p:custDataLst>
          </p:nvPr>
        </p:nvGrpSpPr>
        <p:grpSpPr>
          <a:xfrm rot="0">
            <a:off x="914516" y="5073235"/>
            <a:ext cx="1198940" cy="1174404"/>
            <a:chOff x="0" y="0"/>
            <a:chExt cx="343020" cy="336000"/>
          </a:xfrm>
        </p:grpSpPr>
        <p:sp>
          <p:nvSpPr>
            <p:cNvPr id="27" name="Freeform 27"/>
            <p:cNvSpPr/>
            <p:nvPr>
              <p:custDataLst>
                <p:tags r:id="rId23"/>
              </p:custDataLst>
            </p:nvPr>
          </p:nvSpPr>
          <p:spPr>
            <a:xfrm>
              <a:off x="0" y="0"/>
              <a:ext cx="343020" cy="336000"/>
            </a:xfrm>
            <a:custGeom>
              <a:avLst/>
              <a:gdLst/>
              <a:ahLst/>
              <a:cxnLst/>
              <a:rect l="l" t="t" r="r" b="b"/>
              <a:pathLst>
                <a:path w="343020" h="336000">
                  <a:moveTo>
                    <a:pt x="129146" y="0"/>
                  </a:moveTo>
                  <a:lnTo>
                    <a:pt x="213874" y="0"/>
                  </a:lnTo>
                  <a:cubicBezTo>
                    <a:pt x="285199" y="0"/>
                    <a:pt x="343020" y="57821"/>
                    <a:pt x="343020" y="129146"/>
                  </a:cubicBezTo>
                  <a:lnTo>
                    <a:pt x="343020" y="206854"/>
                  </a:lnTo>
                  <a:cubicBezTo>
                    <a:pt x="343020" y="278179"/>
                    <a:pt x="285199" y="336000"/>
                    <a:pt x="213874" y="336000"/>
                  </a:cubicBezTo>
                  <a:lnTo>
                    <a:pt x="129146" y="336000"/>
                  </a:lnTo>
                  <a:cubicBezTo>
                    <a:pt x="57821" y="336000"/>
                    <a:pt x="0" y="278179"/>
                    <a:pt x="0" y="206854"/>
                  </a:cubicBezTo>
                  <a:lnTo>
                    <a:pt x="0" y="129146"/>
                  </a:lnTo>
                  <a:cubicBezTo>
                    <a:pt x="0" y="57821"/>
                    <a:pt x="57821" y="0"/>
                    <a:pt x="129146" y="0"/>
                  </a:cubicBezTo>
                  <a:close/>
                </a:path>
              </a:pathLst>
            </a:custGeom>
            <a:solidFill>
              <a:srgbClr val="8BAD85"/>
            </a:solidFill>
          </p:spPr>
        </p:sp>
        <p:sp>
          <p:nvSpPr>
            <p:cNvPr id="28" name="TextBox 28"/>
            <p:cNvSpPr txBox="1"/>
            <p:nvPr>
              <p:custDataLst>
                <p:tags r:id="rId24"/>
              </p:custDataLst>
            </p:nvPr>
          </p:nvSpPr>
          <p:spPr>
            <a:xfrm>
              <a:off x="0" y="-76200"/>
              <a:ext cx="343020" cy="412200"/>
            </a:xfrm>
            <a:prstGeom prst="rect">
              <a:avLst/>
            </a:prstGeom>
          </p:spPr>
          <p:txBody>
            <a:bodyPr lIns="50800" tIns="50800" rIns="50800" bIns="50800" rtlCol="0" anchor="ctr"/>
            <a:lstStyle/>
            <a:p>
              <a:pPr algn="ctr">
                <a:lnSpc>
                  <a:spcPts val="5185"/>
                </a:lnSpc>
              </a:pPr>
              <a:r>
                <a:rPr lang="en-US" sz="3600">
                  <a:solidFill>
                    <a:srgbClr val="FFFFFF"/>
                  </a:solidFill>
                  <a:latin typeface="Bahjaa" panose="00000500000000000000"/>
                </a:rPr>
                <a:t>01</a:t>
              </a:r>
              <a:endParaRPr lang="en-US" sz="3600">
                <a:solidFill>
                  <a:srgbClr val="FFFFFF"/>
                </a:solidFill>
                <a:latin typeface="Bahjaa" panose="00000500000000000000"/>
              </a:endParaRPr>
            </a:p>
          </p:txBody>
        </p:sp>
      </p:grpSp>
      <p:sp>
        <p:nvSpPr>
          <p:cNvPr id="29" name="TextBox 29"/>
          <p:cNvSpPr txBox="1"/>
          <p:nvPr/>
        </p:nvSpPr>
        <p:spPr>
          <a:xfrm>
            <a:off x="5744568" y="2285738"/>
            <a:ext cx="6798865" cy="1257250"/>
          </a:xfrm>
          <a:prstGeom prst="rect">
            <a:avLst/>
          </a:prstGeom>
        </p:spPr>
        <p:txBody>
          <a:bodyPr lIns="0" tIns="0" rIns="0" bIns="0" rtlCol="0" anchor="t">
            <a:spAutoFit/>
          </a:bodyPr>
          <a:lstStyle/>
          <a:p>
            <a:pPr algn="ctr">
              <a:lnSpc>
                <a:spcPts val="9600"/>
              </a:lnSpc>
            </a:pPr>
            <a:r>
              <a:rPr lang="en-US" sz="8000">
                <a:solidFill>
                  <a:srgbClr val="FFFFFF">
                    <a:alpha val="19608"/>
                  </a:srgbClr>
                </a:solidFill>
                <a:latin typeface="Arimo Bold" panose="020B0704020202020204"/>
              </a:rPr>
              <a:t>CONTENTS</a:t>
            </a:r>
            <a:endParaRPr lang="en-US" sz="8000">
              <a:solidFill>
                <a:srgbClr val="FFFFFF">
                  <a:alpha val="19608"/>
                </a:srgbClr>
              </a:solidFill>
              <a:latin typeface="Arimo Bold" panose="020B0704020202020204"/>
            </a:endParaRPr>
          </a:p>
        </p:txBody>
      </p:sp>
      <p:sp>
        <p:nvSpPr>
          <p:cNvPr id="30" name="TextBox 30"/>
          <p:cNvSpPr txBox="1"/>
          <p:nvPr/>
        </p:nvSpPr>
        <p:spPr>
          <a:xfrm>
            <a:off x="5744568" y="1556567"/>
            <a:ext cx="6798865" cy="1514425"/>
          </a:xfrm>
          <a:prstGeom prst="rect">
            <a:avLst/>
          </a:prstGeom>
        </p:spPr>
        <p:txBody>
          <a:bodyPr lIns="0" tIns="0" rIns="0" bIns="0" rtlCol="0" anchor="t">
            <a:spAutoFit/>
          </a:bodyPr>
          <a:lstStyle/>
          <a:p>
            <a:pPr algn="ctr">
              <a:lnSpc>
                <a:spcPts val="11880"/>
              </a:lnSpc>
            </a:pPr>
            <a:r>
              <a:rPr lang="en-US" sz="9900">
                <a:solidFill>
                  <a:srgbClr val="FFFFFF"/>
                </a:solidFill>
                <a:ea typeface="思源黑体 1 Bold" panose="020B0800000000000000" charset="-122"/>
              </a:rPr>
              <a:t>目录</a:t>
            </a:r>
            <a:endParaRPr lang="en-US" sz="9900">
              <a:solidFill>
                <a:srgbClr val="FFFFFF"/>
              </a:solidFill>
              <a:ea typeface="思源黑体 1 Bold" panose="020B0800000000000000" charset="-122"/>
            </a:endParaRPr>
          </a:p>
        </p:txBody>
      </p:sp>
      <p:grpSp>
        <p:nvGrpSpPr>
          <p:cNvPr id="31" name="Group 31"/>
          <p:cNvGrpSpPr/>
          <p:nvPr>
            <p:custDataLst>
              <p:tags r:id="rId25"/>
            </p:custDataLst>
          </p:nvPr>
        </p:nvGrpSpPr>
        <p:grpSpPr>
          <a:xfrm rot="0">
            <a:off x="2113444" y="5012420"/>
            <a:ext cx="6850380" cy="1431925"/>
            <a:chOff x="-2124287" y="26459"/>
            <a:chExt cx="9133840" cy="1909233"/>
          </a:xfrm>
        </p:grpSpPr>
        <p:sp>
          <p:nvSpPr>
            <p:cNvPr id="32" name="TextBox 32"/>
            <p:cNvSpPr txBox="1"/>
            <p:nvPr>
              <p:custDataLst>
                <p:tags r:id="rId26"/>
              </p:custDataLst>
            </p:nvPr>
          </p:nvSpPr>
          <p:spPr>
            <a:xfrm>
              <a:off x="-2124287" y="26459"/>
              <a:ext cx="9133840" cy="984673"/>
            </a:xfrm>
            <a:prstGeom prst="rect">
              <a:avLst/>
            </a:prstGeom>
          </p:spPr>
          <p:txBody>
            <a:bodyPr wrap="square" lIns="0" tIns="0" rIns="0" bIns="0" rtlCol="0" anchor="t">
              <a:spAutoFit/>
            </a:bodyPr>
            <a:lstStyle/>
            <a:p>
              <a:pPr algn="l">
                <a:lnSpc>
                  <a:spcPts val="5760"/>
                </a:lnSpc>
              </a:pPr>
              <a:r>
                <a:rPr lang="en-US" sz="4800" b="1">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数据收集相关攻击和防御</a:t>
              </a:r>
              <a:endParaRPr lang="en-US" sz="4800" b="1">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3" name="TextBox 33"/>
            <p:cNvSpPr txBox="1"/>
            <p:nvPr>
              <p:custDataLst>
                <p:tags r:id="rId27"/>
              </p:custDataLst>
            </p:nvPr>
          </p:nvSpPr>
          <p:spPr>
            <a:xfrm>
              <a:off x="-1909233" y="1115272"/>
              <a:ext cx="8894233" cy="820420"/>
            </a:xfrm>
            <a:prstGeom prst="rect">
              <a:avLst/>
            </a:prstGeom>
          </p:spPr>
          <p:txBody>
            <a:bodyPr wrap="square" lIns="0" tIns="0" rIns="0" bIns="0" rtlCol="0" anchor="t">
              <a:spAutoFit/>
            </a:bodyPr>
            <a:lstStyle/>
            <a:p>
              <a:pPr algn="l">
                <a:lnSpc>
                  <a:spcPts val="2400"/>
                </a:lnSpc>
              </a:pPr>
              <a:r>
                <a:rPr lang="en-US" sz="2000">
                  <a:solidFill>
                    <a:srgbClr val="000000"/>
                  </a:solidFill>
                  <a:latin typeface="Arimo Medium"/>
                </a:rPr>
                <a:t>DATA COLLECTION-RELATED ATTACKS AND DEFENSES</a:t>
              </a:r>
              <a:endParaRPr lang="en-US" sz="2000">
                <a:solidFill>
                  <a:srgbClr val="000000"/>
                </a:solidFill>
                <a:latin typeface="Arimo Medium"/>
              </a:endParaRPr>
            </a:p>
          </p:txBody>
        </p:sp>
      </p:grpSp>
      <p:grpSp>
        <p:nvGrpSpPr>
          <p:cNvPr id="40" name="Group 40"/>
          <p:cNvGrpSpPr/>
          <p:nvPr>
            <p:custDataLst>
              <p:tags r:id="rId28"/>
            </p:custDataLst>
          </p:nvPr>
        </p:nvGrpSpPr>
        <p:grpSpPr>
          <a:xfrm rot="0">
            <a:off x="2209964" y="7468049"/>
            <a:ext cx="5636895" cy="1414780"/>
            <a:chOff x="-1995594" y="-125095"/>
            <a:chExt cx="7515860" cy="1886373"/>
          </a:xfrm>
        </p:grpSpPr>
        <p:sp>
          <p:nvSpPr>
            <p:cNvPr id="41" name="TextBox 41"/>
            <p:cNvSpPr txBox="1"/>
            <p:nvPr>
              <p:custDataLst>
                <p:tags r:id="rId29"/>
              </p:custDataLst>
            </p:nvPr>
          </p:nvSpPr>
          <p:spPr>
            <a:xfrm>
              <a:off x="-1995594" y="-125095"/>
              <a:ext cx="7291493" cy="984673"/>
            </a:xfrm>
            <a:prstGeom prst="rect">
              <a:avLst/>
            </a:prstGeom>
          </p:spPr>
          <p:txBody>
            <a:bodyPr wrap="square" lIns="0" tIns="0" rIns="0" bIns="0" rtlCol="0" anchor="t">
              <a:spAutoFit/>
            </a:bodyPr>
            <a:lstStyle/>
            <a:p>
              <a:pPr algn="l">
                <a:lnSpc>
                  <a:spcPts val="5760"/>
                </a:lnSpc>
              </a:pPr>
              <a:r>
                <a:rPr lang="zh-CN" altLang="en-US" sz="4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投毒攻击和防御</a:t>
              </a:r>
              <a:endParaRPr lang="zh-CN" altLang="en-US" sz="4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42" name="TextBox 42"/>
            <p:cNvSpPr txBox="1"/>
            <p:nvPr>
              <p:custDataLst>
                <p:tags r:id="rId30"/>
              </p:custDataLst>
            </p:nvPr>
          </p:nvSpPr>
          <p:spPr>
            <a:xfrm>
              <a:off x="-1909234" y="940858"/>
              <a:ext cx="7429500" cy="820420"/>
            </a:xfrm>
            <a:prstGeom prst="rect">
              <a:avLst/>
            </a:prstGeom>
          </p:spPr>
          <p:txBody>
            <a:bodyPr wrap="square" lIns="0" tIns="0" rIns="0" bIns="0" rtlCol="0" anchor="t">
              <a:spAutoFit/>
            </a:bodyPr>
            <a:lstStyle/>
            <a:p>
              <a:pPr algn="l">
                <a:lnSpc>
                  <a:spcPts val="2400"/>
                </a:lnSpc>
              </a:pPr>
              <a:r>
                <a:rPr lang="en-US" sz="2000">
                  <a:solidFill>
                    <a:srgbClr val="000000"/>
                  </a:solidFill>
                  <a:latin typeface="Arimo Medium"/>
                </a:rPr>
                <a:t>DATA POISONING ATTACKS AND DEFENSES</a:t>
              </a:r>
              <a:endParaRPr lang="en-US" sz="2000">
                <a:solidFill>
                  <a:srgbClr val="000000"/>
                </a:solidFill>
                <a:latin typeface="Arimo Medium"/>
              </a:endParaRPr>
            </a:p>
          </p:txBody>
        </p:sp>
      </p:grpSp>
      <p:grpSp>
        <p:nvGrpSpPr>
          <p:cNvPr id="49" name="Group 49"/>
          <p:cNvGrpSpPr/>
          <p:nvPr>
            <p:custDataLst>
              <p:tags r:id="rId31"/>
            </p:custDataLst>
          </p:nvPr>
        </p:nvGrpSpPr>
        <p:grpSpPr>
          <a:xfrm rot="0">
            <a:off x="11149159" y="4999720"/>
            <a:ext cx="6541770" cy="1136725"/>
            <a:chOff x="-1116753" y="9525"/>
            <a:chExt cx="8722360" cy="1515633"/>
          </a:xfrm>
        </p:grpSpPr>
        <p:sp>
          <p:nvSpPr>
            <p:cNvPr id="50" name="TextBox 50"/>
            <p:cNvSpPr txBox="1"/>
            <p:nvPr>
              <p:custDataLst>
                <p:tags r:id="rId32"/>
              </p:custDataLst>
            </p:nvPr>
          </p:nvSpPr>
          <p:spPr>
            <a:xfrm>
              <a:off x="-1116753" y="9525"/>
              <a:ext cx="8722360" cy="984673"/>
            </a:xfrm>
            <a:prstGeom prst="rect">
              <a:avLst/>
            </a:prstGeom>
          </p:spPr>
          <p:txBody>
            <a:bodyPr wrap="square" lIns="0" tIns="0" rIns="0" bIns="0" rtlCol="0" anchor="t">
              <a:spAutoFit/>
            </a:bodyPr>
            <a:lstStyle/>
            <a:p>
              <a:pPr algn="l">
                <a:lnSpc>
                  <a:spcPts val="5760"/>
                </a:lnSpc>
              </a:pPr>
              <a:r>
                <a:rPr lang="en-US" sz="4800" b="1">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图像缩放攻击与防御</a:t>
              </a:r>
              <a:endParaRPr lang="en-US" sz="4800" b="1">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1" name="TextBox 51"/>
            <p:cNvSpPr txBox="1"/>
            <p:nvPr>
              <p:custDataLst>
                <p:tags r:id="rId33"/>
              </p:custDataLst>
            </p:nvPr>
          </p:nvSpPr>
          <p:spPr>
            <a:xfrm>
              <a:off x="-194734" y="1115371"/>
              <a:ext cx="5563520" cy="409787"/>
            </a:xfrm>
            <a:prstGeom prst="rect">
              <a:avLst/>
            </a:prstGeom>
          </p:spPr>
          <p:txBody>
            <a:bodyPr lIns="0" tIns="0" rIns="0" bIns="0" rtlCol="0" anchor="t">
              <a:spAutoFit/>
            </a:bodyPr>
            <a:lstStyle/>
            <a:p>
              <a:pPr algn="l">
                <a:lnSpc>
                  <a:spcPts val="2400"/>
                </a:lnSpc>
              </a:pPr>
              <a:r>
                <a:rPr lang="en-US" sz="2000">
                  <a:solidFill>
                    <a:srgbClr val="000000"/>
                  </a:solidFill>
                  <a:latin typeface="Arimo Medium"/>
                </a:rPr>
                <a:t>Scaling attacks and defenses</a:t>
              </a:r>
              <a:endParaRPr lang="en-US" sz="2000">
                <a:solidFill>
                  <a:srgbClr val="000000"/>
                </a:solidFill>
                <a:latin typeface="Arimo Medium"/>
              </a:endParaRPr>
            </a:p>
          </p:txBody>
        </p:sp>
      </p:grpSp>
      <p:grpSp>
        <p:nvGrpSpPr>
          <p:cNvPr id="55" name="Group 55"/>
          <p:cNvGrpSpPr/>
          <p:nvPr>
            <p:custDataLst>
              <p:tags r:id="rId34"/>
            </p:custDataLst>
          </p:nvPr>
        </p:nvGrpSpPr>
        <p:grpSpPr>
          <a:xfrm rot="0">
            <a:off x="9735601" y="7734604"/>
            <a:ext cx="1198940" cy="1174404"/>
            <a:chOff x="0" y="0"/>
            <a:chExt cx="343020" cy="336000"/>
          </a:xfrm>
        </p:grpSpPr>
        <p:sp>
          <p:nvSpPr>
            <p:cNvPr id="56" name="Freeform 56"/>
            <p:cNvSpPr/>
            <p:nvPr>
              <p:custDataLst>
                <p:tags r:id="rId35"/>
              </p:custDataLst>
            </p:nvPr>
          </p:nvSpPr>
          <p:spPr>
            <a:xfrm>
              <a:off x="0" y="0"/>
              <a:ext cx="343020" cy="336000"/>
            </a:xfrm>
            <a:custGeom>
              <a:avLst/>
              <a:gdLst/>
              <a:ahLst/>
              <a:cxnLst/>
              <a:rect l="l" t="t" r="r" b="b"/>
              <a:pathLst>
                <a:path w="343020" h="336000">
                  <a:moveTo>
                    <a:pt x="129146" y="0"/>
                  </a:moveTo>
                  <a:lnTo>
                    <a:pt x="213874" y="0"/>
                  </a:lnTo>
                  <a:cubicBezTo>
                    <a:pt x="285199" y="0"/>
                    <a:pt x="343020" y="57821"/>
                    <a:pt x="343020" y="129146"/>
                  </a:cubicBezTo>
                  <a:lnTo>
                    <a:pt x="343020" y="206854"/>
                  </a:lnTo>
                  <a:cubicBezTo>
                    <a:pt x="343020" y="278179"/>
                    <a:pt x="285199" y="336000"/>
                    <a:pt x="213874" y="336000"/>
                  </a:cubicBezTo>
                  <a:lnTo>
                    <a:pt x="129146" y="336000"/>
                  </a:lnTo>
                  <a:cubicBezTo>
                    <a:pt x="57821" y="336000"/>
                    <a:pt x="0" y="278179"/>
                    <a:pt x="0" y="206854"/>
                  </a:cubicBezTo>
                  <a:lnTo>
                    <a:pt x="0" y="129146"/>
                  </a:lnTo>
                  <a:cubicBezTo>
                    <a:pt x="0" y="57821"/>
                    <a:pt x="57821" y="0"/>
                    <a:pt x="129146" y="0"/>
                  </a:cubicBezTo>
                  <a:close/>
                </a:path>
              </a:pathLst>
            </a:custGeom>
            <a:solidFill>
              <a:srgbClr val="8BAD85"/>
            </a:solidFill>
            <a:ln cap="sq">
              <a:noFill/>
              <a:prstDash val="solid"/>
              <a:miter/>
            </a:ln>
          </p:spPr>
        </p:sp>
        <p:sp>
          <p:nvSpPr>
            <p:cNvPr id="57" name="TextBox 57"/>
            <p:cNvSpPr txBox="1"/>
            <p:nvPr>
              <p:custDataLst>
                <p:tags r:id="rId36"/>
              </p:custDataLst>
            </p:nvPr>
          </p:nvSpPr>
          <p:spPr>
            <a:xfrm>
              <a:off x="0" y="-76200"/>
              <a:ext cx="343020" cy="412200"/>
            </a:xfrm>
            <a:prstGeom prst="rect">
              <a:avLst/>
            </a:prstGeom>
          </p:spPr>
          <p:txBody>
            <a:bodyPr lIns="50800" tIns="50800" rIns="50800" bIns="50800" rtlCol="0" anchor="ctr"/>
            <a:lstStyle/>
            <a:p>
              <a:pPr marL="0" lvl="0" indent="0" algn="ctr">
                <a:lnSpc>
                  <a:spcPts val="5185"/>
                </a:lnSpc>
                <a:spcBef>
                  <a:spcPct val="0"/>
                </a:spcBef>
              </a:pPr>
              <a:r>
                <a:rPr lang="en-US" sz="3600" u="none" strike="noStrike">
                  <a:solidFill>
                    <a:srgbClr val="FFFFFF"/>
                  </a:solidFill>
                  <a:latin typeface="Bahjaa" panose="00000500000000000000"/>
                </a:rPr>
                <a:t>04</a:t>
              </a:r>
              <a:endParaRPr lang="en-US" sz="3600" u="none" strike="noStrike">
                <a:solidFill>
                  <a:srgbClr val="FFFFFF"/>
                </a:solidFill>
                <a:latin typeface="Bahjaa" panose="00000500000000000000"/>
              </a:endParaRPr>
            </a:p>
          </p:txBody>
        </p:sp>
      </p:grpSp>
      <p:grpSp>
        <p:nvGrpSpPr>
          <p:cNvPr id="58" name="Group 58"/>
          <p:cNvGrpSpPr/>
          <p:nvPr>
            <p:custDataLst>
              <p:tags r:id="rId37"/>
            </p:custDataLst>
          </p:nvPr>
        </p:nvGrpSpPr>
        <p:grpSpPr>
          <a:xfrm rot="0">
            <a:off x="11182814" y="7569014"/>
            <a:ext cx="5674995" cy="1366520"/>
            <a:chOff x="-1071880" y="9525"/>
            <a:chExt cx="7566660" cy="1822026"/>
          </a:xfrm>
        </p:grpSpPr>
        <p:sp>
          <p:nvSpPr>
            <p:cNvPr id="59" name="TextBox 59"/>
            <p:cNvSpPr txBox="1"/>
            <p:nvPr>
              <p:custDataLst>
                <p:tags r:id="rId38"/>
              </p:custDataLst>
            </p:nvPr>
          </p:nvSpPr>
          <p:spPr>
            <a:xfrm>
              <a:off x="-1071880" y="9525"/>
              <a:ext cx="7566660" cy="984673"/>
            </a:xfrm>
            <a:prstGeom prst="rect">
              <a:avLst/>
            </a:prstGeom>
          </p:spPr>
          <p:txBody>
            <a:bodyPr wrap="square" lIns="0" tIns="0" rIns="0" bIns="0" rtlCol="0" anchor="t">
              <a:spAutoFit/>
            </a:bodyPr>
            <a:lstStyle/>
            <a:p>
              <a:pPr algn="l">
                <a:lnSpc>
                  <a:spcPts val="5760"/>
                </a:lnSpc>
              </a:pPr>
              <a:r>
                <a:rPr lang="en-US" sz="4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生成对抗样本的方法</a:t>
              </a:r>
              <a:endParaRPr lang="en-US" sz="4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60" name="TextBox 60"/>
            <p:cNvSpPr txBox="1"/>
            <p:nvPr>
              <p:custDataLst>
                <p:tags r:id="rId39"/>
              </p:custDataLst>
            </p:nvPr>
          </p:nvSpPr>
          <p:spPr>
            <a:xfrm>
              <a:off x="-1029547" y="1011131"/>
              <a:ext cx="7504853" cy="820420"/>
            </a:xfrm>
            <a:prstGeom prst="rect">
              <a:avLst/>
            </a:prstGeom>
          </p:spPr>
          <p:txBody>
            <a:bodyPr wrap="square" lIns="0" tIns="0" rIns="0" bIns="0" rtlCol="0" anchor="t">
              <a:spAutoFit/>
            </a:bodyPr>
            <a:lstStyle/>
            <a:p>
              <a:pPr algn="l">
                <a:lnSpc>
                  <a:spcPts val="2400"/>
                </a:lnSpc>
              </a:pPr>
              <a:r>
                <a:rPr lang="en-US" sz="2000">
                  <a:solidFill>
                    <a:srgbClr val="000000"/>
                  </a:solidFill>
                  <a:latin typeface="Arimo Medium"/>
                </a:rPr>
                <a:t>ADVERSARIAL EXAMPLE ATTACKS AND DEFENSES</a:t>
              </a:r>
              <a:endParaRPr lang="en-US" sz="2000">
                <a:solidFill>
                  <a:srgbClr val="000000"/>
                </a:solidFill>
                <a:latin typeface="Arimo Medium"/>
              </a:endParaRPr>
            </a:p>
          </p:txBody>
        </p:sp>
      </p:grpSp>
      <p:grpSp>
        <p:nvGrpSpPr>
          <p:cNvPr id="46" name="Group 46"/>
          <p:cNvGrpSpPr/>
          <p:nvPr>
            <p:custDataLst>
              <p:tags r:id="rId40"/>
            </p:custDataLst>
          </p:nvPr>
        </p:nvGrpSpPr>
        <p:grpSpPr>
          <a:xfrm rot="0">
            <a:off x="9735601" y="5143720"/>
            <a:ext cx="1198940" cy="1174404"/>
            <a:chOff x="0" y="0"/>
            <a:chExt cx="343020" cy="336000"/>
          </a:xfrm>
        </p:grpSpPr>
        <p:sp>
          <p:nvSpPr>
            <p:cNvPr id="47" name="Freeform 47"/>
            <p:cNvSpPr/>
            <p:nvPr>
              <p:custDataLst>
                <p:tags r:id="rId41"/>
              </p:custDataLst>
            </p:nvPr>
          </p:nvSpPr>
          <p:spPr>
            <a:xfrm>
              <a:off x="0" y="0"/>
              <a:ext cx="343020" cy="336000"/>
            </a:xfrm>
            <a:custGeom>
              <a:avLst/>
              <a:gdLst/>
              <a:ahLst/>
              <a:cxnLst/>
              <a:rect l="l" t="t" r="r" b="b"/>
              <a:pathLst>
                <a:path w="343020" h="336000">
                  <a:moveTo>
                    <a:pt x="129146" y="0"/>
                  </a:moveTo>
                  <a:lnTo>
                    <a:pt x="213874" y="0"/>
                  </a:lnTo>
                  <a:cubicBezTo>
                    <a:pt x="285199" y="0"/>
                    <a:pt x="343020" y="57821"/>
                    <a:pt x="343020" y="129146"/>
                  </a:cubicBezTo>
                  <a:lnTo>
                    <a:pt x="343020" y="206854"/>
                  </a:lnTo>
                  <a:cubicBezTo>
                    <a:pt x="343020" y="278179"/>
                    <a:pt x="285199" y="336000"/>
                    <a:pt x="213874" y="336000"/>
                  </a:cubicBezTo>
                  <a:lnTo>
                    <a:pt x="129146" y="336000"/>
                  </a:lnTo>
                  <a:cubicBezTo>
                    <a:pt x="57821" y="336000"/>
                    <a:pt x="0" y="278179"/>
                    <a:pt x="0" y="206854"/>
                  </a:cubicBezTo>
                  <a:lnTo>
                    <a:pt x="0" y="129146"/>
                  </a:lnTo>
                  <a:cubicBezTo>
                    <a:pt x="0" y="57821"/>
                    <a:pt x="57821" y="0"/>
                    <a:pt x="129146" y="0"/>
                  </a:cubicBezTo>
                  <a:close/>
                </a:path>
              </a:pathLst>
            </a:custGeom>
            <a:solidFill>
              <a:srgbClr val="8BAD85"/>
            </a:solidFill>
            <a:ln cap="sq">
              <a:noFill/>
              <a:prstDash val="solid"/>
              <a:miter/>
            </a:ln>
          </p:spPr>
        </p:sp>
        <p:sp>
          <p:nvSpPr>
            <p:cNvPr id="48" name="TextBox 48"/>
            <p:cNvSpPr txBox="1"/>
            <p:nvPr>
              <p:custDataLst>
                <p:tags r:id="rId42"/>
              </p:custDataLst>
            </p:nvPr>
          </p:nvSpPr>
          <p:spPr>
            <a:xfrm>
              <a:off x="0" y="-76200"/>
              <a:ext cx="343020" cy="412200"/>
            </a:xfrm>
            <a:prstGeom prst="rect">
              <a:avLst/>
            </a:prstGeom>
          </p:spPr>
          <p:txBody>
            <a:bodyPr lIns="50800" tIns="50800" rIns="50800" bIns="50800" rtlCol="0" anchor="ctr"/>
            <a:lstStyle/>
            <a:p>
              <a:pPr marL="0" lvl="0" indent="0" algn="ctr">
                <a:lnSpc>
                  <a:spcPts val="5185"/>
                </a:lnSpc>
                <a:spcBef>
                  <a:spcPct val="0"/>
                </a:spcBef>
              </a:pPr>
              <a:r>
                <a:rPr lang="en-US" sz="3600" u="none" strike="noStrike">
                  <a:solidFill>
                    <a:srgbClr val="FFFFFF"/>
                  </a:solidFill>
                  <a:latin typeface="Bahjaa" panose="00000500000000000000"/>
                </a:rPr>
                <a:t>02</a:t>
              </a:r>
              <a:endParaRPr lang="en-US" sz="3600" u="none" strike="noStrike">
                <a:solidFill>
                  <a:srgbClr val="FFFFFF"/>
                </a:solidFill>
                <a:latin typeface="Bahjaa" panose="00000500000000000000"/>
              </a:endParaRPr>
            </a:p>
          </p:txBody>
        </p:sp>
      </p:grpSp>
      <p:grpSp>
        <p:nvGrpSpPr>
          <p:cNvPr id="37" name="Group 37"/>
          <p:cNvGrpSpPr/>
          <p:nvPr>
            <p:custDataLst>
              <p:tags r:id="rId43"/>
            </p:custDataLst>
          </p:nvPr>
        </p:nvGrpSpPr>
        <p:grpSpPr>
          <a:xfrm rot="0">
            <a:off x="914516" y="7509814"/>
            <a:ext cx="1198940" cy="1174404"/>
            <a:chOff x="0" y="0"/>
            <a:chExt cx="343020" cy="336000"/>
          </a:xfrm>
        </p:grpSpPr>
        <p:sp>
          <p:nvSpPr>
            <p:cNvPr id="38" name="Freeform 38"/>
            <p:cNvSpPr/>
            <p:nvPr>
              <p:custDataLst>
                <p:tags r:id="rId44"/>
              </p:custDataLst>
            </p:nvPr>
          </p:nvSpPr>
          <p:spPr>
            <a:xfrm>
              <a:off x="0" y="0"/>
              <a:ext cx="343020" cy="336000"/>
            </a:xfrm>
            <a:custGeom>
              <a:avLst/>
              <a:gdLst/>
              <a:ahLst/>
              <a:cxnLst/>
              <a:rect l="l" t="t" r="r" b="b"/>
              <a:pathLst>
                <a:path w="343020" h="336000">
                  <a:moveTo>
                    <a:pt x="129146" y="0"/>
                  </a:moveTo>
                  <a:lnTo>
                    <a:pt x="213874" y="0"/>
                  </a:lnTo>
                  <a:cubicBezTo>
                    <a:pt x="285199" y="0"/>
                    <a:pt x="343020" y="57821"/>
                    <a:pt x="343020" y="129146"/>
                  </a:cubicBezTo>
                  <a:lnTo>
                    <a:pt x="343020" y="206854"/>
                  </a:lnTo>
                  <a:cubicBezTo>
                    <a:pt x="343020" y="278179"/>
                    <a:pt x="285199" y="336000"/>
                    <a:pt x="213874" y="336000"/>
                  </a:cubicBezTo>
                  <a:lnTo>
                    <a:pt x="129146" y="336000"/>
                  </a:lnTo>
                  <a:cubicBezTo>
                    <a:pt x="57821" y="336000"/>
                    <a:pt x="0" y="278179"/>
                    <a:pt x="0" y="206854"/>
                  </a:cubicBezTo>
                  <a:lnTo>
                    <a:pt x="0" y="129146"/>
                  </a:lnTo>
                  <a:cubicBezTo>
                    <a:pt x="0" y="57821"/>
                    <a:pt x="57821" y="0"/>
                    <a:pt x="129146" y="0"/>
                  </a:cubicBezTo>
                  <a:close/>
                </a:path>
              </a:pathLst>
            </a:custGeom>
            <a:solidFill>
              <a:srgbClr val="8BAD85"/>
            </a:solidFill>
            <a:ln cap="sq">
              <a:noFill/>
              <a:prstDash val="solid"/>
              <a:miter/>
            </a:ln>
          </p:spPr>
        </p:sp>
        <p:sp>
          <p:nvSpPr>
            <p:cNvPr id="39" name="TextBox 39"/>
            <p:cNvSpPr txBox="1"/>
            <p:nvPr>
              <p:custDataLst>
                <p:tags r:id="rId45"/>
              </p:custDataLst>
            </p:nvPr>
          </p:nvSpPr>
          <p:spPr>
            <a:xfrm>
              <a:off x="0" y="-76200"/>
              <a:ext cx="343020" cy="412200"/>
            </a:xfrm>
            <a:prstGeom prst="rect">
              <a:avLst/>
            </a:prstGeom>
          </p:spPr>
          <p:txBody>
            <a:bodyPr lIns="50800" tIns="50800" rIns="50800" bIns="50800" rtlCol="0" anchor="ctr"/>
            <a:lstStyle/>
            <a:p>
              <a:pPr marL="0" lvl="0" indent="0" algn="ctr">
                <a:lnSpc>
                  <a:spcPts val="5185"/>
                </a:lnSpc>
                <a:spcBef>
                  <a:spcPct val="0"/>
                </a:spcBef>
              </a:pPr>
              <a:r>
                <a:rPr lang="en-US" sz="3600" u="none" strike="noStrike">
                  <a:solidFill>
                    <a:srgbClr val="FFFFFF"/>
                  </a:solidFill>
                  <a:latin typeface="Bahjaa" panose="00000500000000000000"/>
                </a:rPr>
                <a:t>03</a:t>
              </a:r>
              <a:endParaRPr lang="en-US" sz="3600" u="none" strike="noStrike">
                <a:solidFill>
                  <a:srgbClr val="FFFFFF"/>
                </a:solidFill>
                <a:latin typeface="Bahjaa" panose="000005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1" name="Group 21"/>
          <p:cNvGrpSpPr/>
          <p:nvPr/>
        </p:nvGrpSpPr>
        <p:grpSpPr>
          <a:xfrm rot="0">
            <a:off x="-4481402" y="-22749910"/>
            <a:ext cx="27250805" cy="272508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4" name="Group 24"/>
          <p:cNvGrpSpPr/>
          <p:nvPr/>
        </p:nvGrpSpPr>
        <p:grpSpPr>
          <a:xfrm rot="0">
            <a:off x="-4199554" y="-22468062"/>
            <a:ext cx="26687110" cy="266871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DAE4DB"/>
              </a:soli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7" name="Group 27"/>
          <p:cNvGrpSpPr/>
          <p:nvPr/>
        </p:nvGrpSpPr>
        <p:grpSpPr>
          <a:xfrm rot="0">
            <a:off x="-4949498" y="-23218006"/>
            <a:ext cx="28186997" cy="281869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sp>
        <p:nvSpPr>
          <p:cNvPr id="30" name="TextBox 30"/>
          <p:cNvSpPr txBox="1"/>
          <p:nvPr/>
        </p:nvSpPr>
        <p:spPr>
          <a:xfrm>
            <a:off x="5849674" y="1727863"/>
            <a:ext cx="6588653" cy="971476"/>
          </a:xfrm>
          <a:prstGeom prst="rect">
            <a:avLst/>
          </a:prstGeom>
        </p:spPr>
        <p:txBody>
          <a:bodyPr lIns="0" tIns="0" rIns="0" bIns="0" rtlCol="0" anchor="t">
            <a:spAutoFit/>
          </a:bodyPr>
          <a:lstStyle/>
          <a:p>
            <a:pPr algn="ctr">
              <a:lnSpc>
                <a:spcPts val="7680"/>
              </a:lnSpc>
            </a:pPr>
            <a:r>
              <a:rPr lang="en-US" sz="6400">
                <a:solidFill>
                  <a:srgbClr val="FFFFFF"/>
                </a:solidFill>
                <a:ea typeface="字由点字倔强黑" panose="00020600040101010101" charset="-122"/>
              </a:rPr>
              <a:t>第一部分</a:t>
            </a:r>
            <a:endParaRPr lang="en-US" sz="6400">
              <a:solidFill>
                <a:srgbClr val="FFFFFF"/>
              </a:solidFill>
              <a:ea typeface="字由点字倔强黑" panose="00020600040101010101" charset="-122"/>
            </a:endParaRPr>
          </a:p>
        </p:txBody>
      </p:sp>
      <p:sp>
        <p:nvSpPr>
          <p:cNvPr id="31" name="TextBox 31"/>
          <p:cNvSpPr txBox="1"/>
          <p:nvPr/>
        </p:nvSpPr>
        <p:spPr>
          <a:xfrm>
            <a:off x="5849673" y="2699339"/>
            <a:ext cx="6588653" cy="723856"/>
          </a:xfrm>
          <a:prstGeom prst="rect">
            <a:avLst/>
          </a:prstGeom>
        </p:spPr>
        <p:txBody>
          <a:bodyPr lIns="0" tIns="0" rIns="0" bIns="0" rtlCol="0" anchor="t">
            <a:spAutoFit/>
          </a:bodyPr>
          <a:lstStyle/>
          <a:p>
            <a:pPr algn="ctr">
              <a:lnSpc>
                <a:spcPts val="5760"/>
              </a:lnSpc>
            </a:pPr>
            <a:r>
              <a:rPr lang="en-US" sz="4800">
                <a:solidFill>
                  <a:srgbClr val="FFFFFF"/>
                </a:solidFill>
                <a:latin typeface="Bahjaa" panose="00000500000000000000"/>
              </a:rPr>
              <a:t>PART ONE</a:t>
            </a:r>
            <a:endParaRPr lang="en-US" sz="4800">
              <a:solidFill>
                <a:srgbClr val="FFFFFF"/>
              </a:solidFill>
              <a:latin typeface="Bahjaa" panose="00000500000000000000"/>
            </a:endParaRPr>
          </a:p>
        </p:txBody>
      </p:sp>
      <p:sp>
        <p:nvSpPr>
          <p:cNvPr id="32" name="TextBox 32"/>
          <p:cNvSpPr txBox="1"/>
          <p:nvPr/>
        </p:nvSpPr>
        <p:spPr>
          <a:xfrm>
            <a:off x="3482340" y="5524500"/>
            <a:ext cx="11322685" cy="738505"/>
          </a:xfrm>
          <a:prstGeom prst="rect">
            <a:avLst/>
          </a:prstGeom>
        </p:spPr>
        <p:txBody>
          <a:bodyPr wrap="square" lIns="0" tIns="0" rIns="0" bIns="0" rtlCol="0" anchor="t">
            <a:spAutoFit/>
          </a:bodyPr>
          <a:lstStyle/>
          <a:p>
            <a:pPr algn="l">
              <a:lnSpc>
                <a:spcPts val="5760"/>
              </a:lnSpc>
            </a:pPr>
            <a:r>
              <a:rPr lang="en-US" sz="8000" b="1">
                <a:solidFill>
                  <a:srgbClr val="000000"/>
                </a:solidFill>
                <a:latin typeface="+mj-ea"/>
                <a:ea typeface="+mj-ea"/>
                <a:sym typeface="+mn-ea"/>
              </a:rPr>
              <a:t>数据收集相关攻击和防御</a:t>
            </a:r>
            <a:endParaRPr lang="en-US" sz="8000" b="1">
              <a:solidFill>
                <a:srgbClr val="000000"/>
              </a:solidFill>
              <a:latin typeface="+mj-ea"/>
              <a:ea typeface="+mj-ea"/>
            </a:endParaRPr>
          </a:p>
        </p:txBody>
      </p:sp>
      <p:sp>
        <p:nvSpPr>
          <p:cNvPr id="33" name="TextBox 33"/>
          <p:cNvSpPr txBox="1"/>
          <p:nvPr/>
        </p:nvSpPr>
        <p:spPr>
          <a:xfrm>
            <a:off x="4338955" y="6896100"/>
            <a:ext cx="9671685" cy="368935"/>
          </a:xfrm>
          <a:prstGeom prst="rect">
            <a:avLst/>
          </a:prstGeom>
        </p:spPr>
        <p:txBody>
          <a:bodyPr wrap="square" lIns="0" tIns="0" rIns="0" bIns="0" rtlCol="0" anchor="t">
            <a:spAutoFit/>
          </a:bodyPr>
          <a:lstStyle/>
          <a:p>
            <a:pPr algn="ctr">
              <a:lnSpc>
                <a:spcPts val="2880"/>
              </a:lnSpc>
            </a:pPr>
            <a:r>
              <a:rPr lang="en-US" sz="2400">
                <a:solidFill>
                  <a:srgbClr val="8BAD85"/>
                </a:solidFill>
                <a:latin typeface="Arimo Medium"/>
              </a:rPr>
              <a:t>DATA COLLECTION-RELATED ATTACKS AND DEFENSES</a:t>
            </a:r>
            <a:endParaRPr lang="en-US" sz="2400">
              <a:solidFill>
                <a:srgbClr val="8BAD85"/>
              </a:solidFill>
              <a:latin typeface="Arimo Medium"/>
            </a:endParaRPr>
          </a:p>
        </p:txBody>
      </p:sp>
      <p:grpSp>
        <p:nvGrpSpPr>
          <p:cNvPr id="35" name="Group 35"/>
          <p:cNvGrpSpPr/>
          <p:nvPr/>
        </p:nvGrpSpPr>
        <p:grpSpPr>
          <a:xfrm rot="0">
            <a:off x="3239599" y="6952140"/>
            <a:ext cx="798845" cy="195557"/>
            <a:chOff x="0" y="0"/>
            <a:chExt cx="1065127" cy="260743"/>
          </a:xfrm>
        </p:grpSpPr>
        <p:grpSp>
          <p:nvGrpSpPr>
            <p:cNvPr id="36" name="Group 36"/>
            <p:cNvGrpSpPr/>
            <p:nvPr/>
          </p:nvGrpSpPr>
          <p:grpSpPr>
            <a:xfrm rot="0">
              <a:off x="804384" y="0"/>
              <a:ext cx="260743" cy="2607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39" name="Group 39"/>
            <p:cNvGrpSpPr/>
            <p:nvPr/>
          </p:nvGrpSpPr>
          <p:grpSpPr>
            <a:xfrm rot="0">
              <a:off x="400443" y="0"/>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0" y="0"/>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grpSp>
        <p:nvGrpSpPr>
          <p:cNvPr id="45" name="Group 45"/>
          <p:cNvGrpSpPr/>
          <p:nvPr/>
        </p:nvGrpSpPr>
        <p:grpSpPr>
          <a:xfrm rot="-10800000">
            <a:off x="14097156" y="6970555"/>
            <a:ext cx="798845" cy="195557"/>
            <a:chOff x="0" y="0"/>
            <a:chExt cx="1065127" cy="260743"/>
          </a:xfrm>
        </p:grpSpPr>
        <p:grpSp>
          <p:nvGrpSpPr>
            <p:cNvPr id="46" name="Group 46"/>
            <p:cNvGrpSpPr/>
            <p:nvPr/>
          </p:nvGrpSpPr>
          <p:grpSpPr>
            <a:xfrm rot="0">
              <a:off x="804384" y="0"/>
              <a:ext cx="260743" cy="26074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9" name="Group 49"/>
            <p:cNvGrpSpPr/>
            <p:nvPr/>
          </p:nvGrpSpPr>
          <p:grpSpPr>
            <a:xfrm rot="0">
              <a:off x="400443" y="0"/>
              <a:ext cx="260743" cy="26074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2" name="Group 52"/>
            <p:cNvGrpSpPr/>
            <p:nvPr/>
          </p:nvGrpSpPr>
          <p:grpSpPr>
            <a:xfrm rot="0">
              <a:off x="0" y="0"/>
              <a:ext cx="260743" cy="26074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147205" y="159385"/>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custDataLst>
                <p:tags r:id="rId4"/>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custDataLst>
                <p:tags r:id="rId5"/>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3" name="Group 23"/>
          <p:cNvGrpSpPr/>
          <p:nvPr/>
        </p:nvGrpSpPr>
        <p:grpSpPr>
          <a:xfrm rot="5400000">
            <a:off x="1227785" y="1168429"/>
            <a:ext cx="862059" cy="582600"/>
            <a:chOff x="0" y="0"/>
            <a:chExt cx="1149412" cy="776800"/>
          </a:xfrm>
        </p:grpSpPr>
        <p:sp>
          <p:nvSpPr>
            <p:cNvPr id="24" name="Freeform 24"/>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25" name="Group 25"/>
          <p:cNvGrpSpPr/>
          <p:nvPr/>
        </p:nvGrpSpPr>
        <p:grpSpPr>
          <a:xfrm rot="0">
            <a:off x="1028700" y="1028700"/>
            <a:ext cx="225707" cy="862059"/>
            <a:chOff x="0" y="0"/>
            <a:chExt cx="300942" cy="1149412"/>
          </a:xfrm>
        </p:grpSpPr>
        <p:sp>
          <p:nvSpPr>
            <p:cNvPr id="26" name="Freeform 26"/>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27" name="Group 27"/>
          <p:cNvGrpSpPr/>
          <p:nvPr/>
        </p:nvGrpSpPr>
        <p:grpSpPr>
          <a:xfrm rot="0">
            <a:off x="1028700" y="9588500"/>
            <a:ext cx="16230600" cy="174335"/>
            <a:chOff x="0" y="0"/>
            <a:chExt cx="21552060" cy="231494"/>
          </a:xfrm>
        </p:grpSpPr>
        <p:sp>
          <p:nvSpPr>
            <p:cNvPr id="28" name="Freeform 28"/>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grpSp>
        <p:nvGrpSpPr>
          <p:cNvPr id="29" name="Group 29"/>
          <p:cNvGrpSpPr/>
          <p:nvPr/>
        </p:nvGrpSpPr>
        <p:grpSpPr>
          <a:xfrm rot="0">
            <a:off x="1032510" y="2019300"/>
            <a:ext cx="16193770" cy="6516370"/>
            <a:chOff x="0" y="0"/>
            <a:chExt cx="11347048" cy="8688735"/>
          </a:xfrm>
        </p:grpSpPr>
        <p:sp>
          <p:nvSpPr>
            <p:cNvPr id="30" name="Freeform 30"/>
            <p:cNvSpPr/>
            <p:nvPr/>
          </p:nvSpPr>
          <p:spPr>
            <a:xfrm>
              <a:off x="0" y="0"/>
              <a:ext cx="11347069" cy="8688760"/>
            </a:xfrm>
            <a:custGeom>
              <a:avLst/>
              <a:gdLst/>
              <a:ahLst/>
              <a:cxnLst/>
              <a:rect l="l" t="t" r="r" b="b"/>
              <a:pathLst>
                <a:path w="11347069" h="8688760">
                  <a:moveTo>
                    <a:pt x="0" y="0"/>
                  </a:moveTo>
                  <a:lnTo>
                    <a:pt x="11347069" y="0"/>
                  </a:lnTo>
                  <a:lnTo>
                    <a:pt x="11347069" y="8688760"/>
                  </a:lnTo>
                  <a:lnTo>
                    <a:pt x="0" y="8688760"/>
                  </a:lnTo>
                  <a:close/>
                </a:path>
              </a:pathLst>
            </a:custGeom>
            <a:solidFill>
              <a:srgbClr val="516F53"/>
            </a:solidFill>
          </p:spPr>
        </p:sp>
      </p:grpSp>
      <p:grpSp>
        <p:nvGrpSpPr>
          <p:cNvPr id="31" name="Group 31"/>
          <p:cNvGrpSpPr/>
          <p:nvPr/>
        </p:nvGrpSpPr>
        <p:grpSpPr>
          <a:xfrm rot="0">
            <a:off x="2266716" y="981172"/>
            <a:ext cx="8451850" cy="945515"/>
            <a:chOff x="0" y="-9525"/>
            <a:chExt cx="11269134" cy="1260687"/>
          </a:xfrm>
        </p:grpSpPr>
        <p:sp>
          <p:nvSpPr>
            <p:cNvPr id="32" name="TextBox 32"/>
            <p:cNvSpPr txBox="1"/>
            <p:nvPr/>
          </p:nvSpPr>
          <p:spPr>
            <a:xfrm>
              <a:off x="0" y="-9525"/>
              <a:ext cx="11269134" cy="984674"/>
            </a:xfrm>
            <a:prstGeom prst="rect">
              <a:avLst/>
            </a:prstGeom>
          </p:spPr>
          <p:txBody>
            <a:bodyPr wrap="square" lIns="0" tIns="0" rIns="0" bIns="0" rtlCol="0" anchor="t">
              <a:spAutoFit/>
            </a:bodyPr>
            <a:lstStyle/>
            <a:p>
              <a:pPr algn="l">
                <a:lnSpc>
                  <a:spcPts val="5760"/>
                </a:lnSpc>
                <a:buClrTx/>
                <a:buSzTx/>
                <a:buFontTx/>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数据收集相关攻击和防御----概述</a:t>
              </a:r>
              <a:endPar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33" name="TextBox 33"/>
            <p:cNvSpPr txBox="1"/>
            <p:nvPr/>
          </p:nvSpPr>
          <p:spPr>
            <a:xfrm>
              <a:off x="0" y="841375"/>
              <a:ext cx="10729807" cy="409787"/>
            </a:xfrm>
            <a:prstGeom prst="rect">
              <a:avLst/>
            </a:prstGeom>
          </p:spPr>
          <p:txBody>
            <a:bodyPr wrap="square" lIns="0" tIns="0" rIns="0" bIns="0" rtlCol="0" anchor="t">
              <a:spAutoFit/>
            </a:bodyPr>
            <a:lstStyle/>
            <a:p>
              <a:pPr algn="l">
                <a:lnSpc>
                  <a:spcPts val="2400"/>
                </a:lnSpc>
              </a:pPr>
              <a:r>
                <a:rPr lang="en-US" sz="2000">
                  <a:solidFill>
                    <a:srgbClr val="64845E"/>
                  </a:solidFill>
                  <a:latin typeface="Arimo Medium"/>
                </a:rPr>
                <a:t>DATA COLLECTION-RELATED ATTACKS AND DEFENSES</a:t>
              </a:r>
              <a:endParaRPr lang="en-US" sz="2000">
                <a:solidFill>
                  <a:srgbClr val="64845E"/>
                </a:solidFill>
                <a:latin typeface="Arimo Medium"/>
              </a:endParaRPr>
            </a:p>
          </p:txBody>
        </p:sp>
      </p:grpSp>
      <p:sp>
        <p:nvSpPr>
          <p:cNvPr id="35" name="TextBox 35"/>
          <p:cNvSpPr txBox="1"/>
          <p:nvPr>
            <p:custDataLst>
              <p:tags r:id="rId6"/>
            </p:custDataLst>
          </p:nvPr>
        </p:nvSpPr>
        <p:spPr>
          <a:xfrm>
            <a:off x="1295400" y="2247900"/>
            <a:ext cx="11746230" cy="492125"/>
          </a:xfrm>
          <a:prstGeom prst="rect">
            <a:avLst/>
          </a:prstGeom>
        </p:spPr>
        <p:txBody>
          <a:bodyPr wrap="square" lIns="0" tIns="0" rIns="0" bIns="0" rtlCol="0" anchor="t">
            <a:spAutoFit/>
          </a:bodyPr>
          <a:lstStyle/>
          <a:p>
            <a:pPr algn="l">
              <a:lnSpc>
                <a:spcPts val="3840"/>
              </a:lnSpc>
            </a:pPr>
            <a:r>
              <a:rPr lang="en-US" sz="3200">
                <a:solidFill>
                  <a:srgbClr val="FFFFFF"/>
                </a:solidFill>
                <a:ea typeface="思源黑体 1 Bold" panose="020B0800000000000000" charset="-122"/>
              </a:rPr>
              <a:t>数据收集方法：基于软件的数据收集和基于硬件的数据收集</a:t>
            </a:r>
            <a:endParaRPr lang="en-US" sz="3200">
              <a:solidFill>
                <a:srgbClr val="FFFFFF"/>
              </a:solidFill>
              <a:ea typeface="思源黑体 1 Bold" panose="020B0800000000000000" charset="-122"/>
            </a:endParaRPr>
          </a:p>
        </p:txBody>
      </p:sp>
      <p:sp>
        <p:nvSpPr>
          <p:cNvPr id="37" name="TextBox 37"/>
          <p:cNvSpPr txBox="1"/>
          <p:nvPr>
            <p:custDataLst>
              <p:tags r:id="rId7"/>
            </p:custDataLst>
          </p:nvPr>
        </p:nvSpPr>
        <p:spPr>
          <a:xfrm>
            <a:off x="1295690" y="2857791"/>
            <a:ext cx="6988969" cy="492125"/>
          </a:xfrm>
          <a:prstGeom prst="rect">
            <a:avLst/>
          </a:prstGeom>
        </p:spPr>
        <p:txBody>
          <a:bodyPr lIns="0" tIns="0" rIns="0" bIns="0" rtlCol="0" anchor="t">
            <a:spAutoFit/>
          </a:bodyPr>
          <a:lstStyle/>
          <a:p>
            <a:pPr algn="l">
              <a:lnSpc>
                <a:spcPts val="3840"/>
              </a:lnSpc>
            </a:pPr>
            <a:r>
              <a:rPr lang="en-US" sz="3200">
                <a:solidFill>
                  <a:srgbClr val="FFFFFF"/>
                </a:solidFill>
                <a:ea typeface="思源黑体 1 Bold" panose="020B0800000000000000" charset="-122"/>
              </a:rPr>
              <a:t>基于软件的数据收集</a:t>
            </a:r>
            <a:endParaRPr lang="en-US" sz="3200">
              <a:solidFill>
                <a:srgbClr val="FFFFFF"/>
              </a:solidFill>
              <a:ea typeface="思源黑体 1 Bold" panose="020B0800000000000000" charset="-122"/>
            </a:endParaRPr>
          </a:p>
        </p:txBody>
      </p:sp>
      <p:sp>
        <p:nvSpPr>
          <p:cNvPr id="38" name="TextBox 38"/>
          <p:cNvSpPr txBox="1"/>
          <p:nvPr>
            <p:custDataLst>
              <p:tags r:id="rId8"/>
            </p:custDataLst>
          </p:nvPr>
        </p:nvSpPr>
        <p:spPr>
          <a:xfrm>
            <a:off x="1295400" y="3390900"/>
            <a:ext cx="14959330" cy="768985"/>
          </a:xfrm>
          <a:prstGeom prst="rect">
            <a:avLst/>
          </a:prstGeom>
        </p:spPr>
        <p:txBody>
          <a:bodyPr wrap="square" lIns="0" tIns="0" rIns="0" bIns="0" rtlCol="0" anchor="t">
            <a:spAutoFit/>
          </a:bodyPr>
          <a:lstStyle/>
          <a:p>
            <a:pPr algn="l">
              <a:lnSpc>
                <a:spcPts val="3000"/>
              </a:lnSpc>
            </a:pPr>
            <a:r>
              <a:rPr lang="en-US" sz="2400">
                <a:solidFill>
                  <a:srgbClr val="FFFFFF"/>
                </a:solidFill>
                <a:ea typeface="思源黑体 1 Light" panose="020B0400000000000000" charset="-122"/>
              </a:rPr>
              <a:t>基于软件的数据采集是在数字世界中进行的，需要数据包捕获应用程序、数据包捕获库、操作系统、设备驱动程序和网卡协同工作来完成数据收集过程。数据偏见和虚假数据是社交网络数据收集面临的典型安全风险。</a:t>
            </a:r>
            <a:endParaRPr lang="en-US" sz="2400">
              <a:solidFill>
                <a:srgbClr val="FFFFFF"/>
              </a:solidFill>
              <a:ea typeface="思源黑体 1 Light" panose="020B0400000000000000" charset="-122"/>
            </a:endParaRPr>
          </a:p>
        </p:txBody>
      </p:sp>
      <p:sp>
        <p:nvSpPr>
          <p:cNvPr id="39" name="TextBox 39"/>
          <p:cNvSpPr txBox="1"/>
          <p:nvPr>
            <p:custDataLst>
              <p:tags r:id="rId9"/>
            </p:custDataLst>
          </p:nvPr>
        </p:nvSpPr>
        <p:spPr>
          <a:xfrm>
            <a:off x="1371890" y="4305164"/>
            <a:ext cx="6988969" cy="492125"/>
          </a:xfrm>
          <a:prstGeom prst="rect">
            <a:avLst/>
          </a:prstGeom>
        </p:spPr>
        <p:txBody>
          <a:bodyPr lIns="0" tIns="0" rIns="0" bIns="0" rtlCol="0" anchor="t">
            <a:spAutoFit/>
          </a:bodyPr>
          <a:lstStyle/>
          <a:p>
            <a:pPr algn="l">
              <a:lnSpc>
                <a:spcPts val="3840"/>
              </a:lnSpc>
            </a:pPr>
            <a:r>
              <a:rPr lang="en-US" sz="3200">
                <a:solidFill>
                  <a:srgbClr val="FFFFFF"/>
                </a:solidFill>
                <a:ea typeface="思源黑体 1 Bold" panose="020B0800000000000000" charset="-122"/>
              </a:rPr>
              <a:t>基于硬件的数据收集</a:t>
            </a:r>
            <a:endParaRPr lang="en-US" sz="3200">
              <a:solidFill>
                <a:srgbClr val="FFFFFF"/>
              </a:solidFill>
              <a:ea typeface="思源黑体 1 Bold" panose="020B0800000000000000" charset="-122"/>
            </a:endParaRPr>
          </a:p>
        </p:txBody>
      </p:sp>
      <p:sp>
        <p:nvSpPr>
          <p:cNvPr id="40" name="TextBox 40"/>
          <p:cNvSpPr txBox="1"/>
          <p:nvPr>
            <p:custDataLst>
              <p:tags r:id="rId10"/>
            </p:custDataLst>
          </p:nvPr>
        </p:nvSpPr>
        <p:spPr>
          <a:xfrm>
            <a:off x="1295400" y="4762500"/>
            <a:ext cx="14959330" cy="768985"/>
          </a:xfrm>
          <a:prstGeom prst="rect">
            <a:avLst/>
          </a:prstGeom>
        </p:spPr>
        <p:txBody>
          <a:bodyPr wrap="square" lIns="0" tIns="0" rIns="0" bIns="0" rtlCol="0" anchor="t">
            <a:spAutoFit/>
          </a:bodyPr>
          <a:lstStyle/>
          <a:p>
            <a:pPr algn="l">
              <a:lnSpc>
                <a:spcPts val="3000"/>
              </a:lnSpc>
            </a:pPr>
            <a:r>
              <a:rPr lang="en-US" sz="2400">
                <a:solidFill>
                  <a:srgbClr val="FFFFFF"/>
                </a:solidFill>
                <a:ea typeface="思源黑体 1 Light" panose="020B0400000000000000" charset="-122"/>
              </a:rPr>
              <a:t>基于硬件的数据采集则是将物理世界中的物理量转换为数字形式的关键。传感器是应用最广泛的数据收集工具，具有效率和灵活性的优势。</a:t>
            </a:r>
            <a:endParaRPr lang="en-US" sz="2400">
              <a:solidFill>
                <a:srgbClr val="FFFFFF"/>
              </a:solidFill>
              <a:ea typeface="思源黑体 1 Light" panose="020B0400000000000000" charset="-122"/>
            </a:endParaRPr>
          </a:p>
        </p:txBody>
      </p:sp>
      <p:sp>
        <p:nvSpPr>
          <p:cNvPr id="41" name="AutoShape 41"/>
          <p:cNvSpPr/>
          <p:nvPr>
            <p:custDataLst>
              <p:tags r:id="rId11"/>
            </p:custDataLst>
          </p:nvPr>
        </p:nvSpPr>
        <p:spPr>
          <a:xfrm>
            <a:off x="1295400" y="2795905"/>
            <a:ext cx="15024735" cy="14605"/>
          </a:xfrm>
          <a:prstGeom prst="line">
            <a:avLst/>
          </a:prstGeom>
          <a:ln w="19050" cap="flat">
            <a:solidFill>
              <a:srgbClr val="8BAD85"/>
            </a:solidFill>
            <a:prstDash val="solid"/>
            <a:headEnd type="none" w="sm" len="sm"/>
            <a:tailEnd type="none" w="sm" len="sm"/>
          </a:ln>
        </p:spPr>
      </p:sp>
      <p:grpSp>
        <p:nvGrpSpPr>
          <p:cNvPr id="53" name="Group 53"/>
          <p:cNvGrpSpPr/>
          <p:nvPr>
            <p:custDataLst>
              <p:tags r:id="rId12"/>
            </p:custDataLst>
          </p:nvPr>
        </p:nvGrpSpPr>
        <p:grpSpPr>
          <a:xfrm rot="0">
            <a:off x="15626752" y="3010162"/>
            <a:ext cx="643012" cy="157409"/>
            <a:chOff x="0" y="0"/>
            <a:chExt cx="857350" cy="209879"/>
          </a:xfrm>
        </p:grpSpPr>
        <p:grpSp>
          <p:nvGrpSpPr>
            <p:cNvPr id="54" name="Group 54"/>
            <p:cNvGrpSpPr/>
            <p:nvPr/>
          </p:nvGrpSpPr>
          <p:grpSpPr>
            <a:xfrm rot="0">
              <a:off x="647470" y="0"/>
              <a:ext cx="209879" cy="209879"/>
              <a:chOff x="0" y="0"/>
              <a:chExt cx="812800" cy="812800"/>
            </a:xfrm>
          </p:grpSpPr>
          <p:sp>
            <p:nvSpPr>
              <p:cNvPr id="55" name="Freeform 55"/>
              <p:cNvSpPr/>
              <p:nvPr>
                <p:custDataLst>
                  <p:tags r:id="rId13"/>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AE4DB"/>
              </a:solidFill>
            </p:spPr>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7" name="Group 57"/>
            <p:cNvGrpSpPr/>
            <p:nvPr/>
          </p:nvGrpSpPr>
          <p:grpSpPr>
            <a:xfrm rot="0">
              <a:off x="322328" y="0"/>
              <a:ext cx="209879" cy="209879"/>
              <a:chOff x="0" y="0"/>
              <a:chExt cx="812800" cy="812800"/>
            </a:xfrm>
          </p:grpSpPr>
          <p:sp>
            <p:nvSpPr>
              <p:cNvPr id="58" name="Freeform 58"/>
              <p:cNvSpPr/>
              <p:nvPr>
                <p:custDataLst>
                  <p:tags r:id="rId14"/>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60" name="Group 60"/>
            <p:cNvGrpSpPr/>
            <p:nvPr/>
          </p:nvGrpSpPr>
          <p:grpSpPr>
            <a:xfrm rot="0">
              <a:off x="0" y="0"/>
              <a:ext cx="209879" cy="209879"/>
              <a:chOff x="0" y="0"/>
              <a:chExt cx="812800" cy="812800"/>
            </a:xfrm>
          </p:grpSpPr>
          <p:sp>
            <p:nvSpPr>
              <p:cNvPr id="61" name="Freeform 61"/>
              <p:cNvSpPr/>
              <p:nvPr>
                <p:custDataLst>
                  <p:tags r:id="rId1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grpSp>
        <p:nvGrpSpPr>
          <p:cNvPr id="63" name="Group 63"/>
          <p:cNvGrpSpPr/>
          <p:nvPr>
            <p:custDataLst>
              <p:tags r:id="rId16"/>
            </p:custDataLst>
          </p:nvPr>
        </p:nvGrpSpPr>
        <p:grpSpPr>
          <a:xfrm rot="0">
            <a:off x="15641357" y="4457536"/>
            <a:ext cx="643012" cy="157409"/>
            <a:chOff x="0" y="0"/>
            <a:chExt cx="857350" cy="209879"/>
          </a:xfrm>
        </p:grpSpPr>
        <p:grpSp>
          <p:nvGrpSpPr>
            <p:cNvPr id="64" name="Group 64"/>
            <p:cNvGrpSpPr/>
            <p:nvPr/>
          </p:nvGrpSpPr>
          <p:grpSpPr>
            <a:xfrm rot="0">
              <a:off x="647470" y="0"/>
              <a:ext cx="209879" cy="209879"/>
              <a:chOff x="0" y="0"/>
              <a:chExt cx="812800" cy="812800"/>
            </a:xfrm>
          </p:grpSpPr>
          <p:sp>
            <p:nvSpPr>
              <p:cNvPr id="65" name="Freeform 65"/>
              <p:cNvSpPr/>
              <p:nvPr>
                <p:custDataLst>
                  <p:tags r:id="rId17"/>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AE4DB"/>
              </a:solidFill>
            </p:spPr>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67" name="Group 67"/>
            <p:cNvGrpSpPr/>
            <p:nvPr/>
          </p:nvGrpSpPr>
          <p:grpSpPr>
            <a:xfrm rot="0">
              <a:off x="322328" y="0"/>
              <a:ext cx="209879" cy="209879"/>
              <a:chOff x="0" y="0"/>
              <a:chExt cx="812800" cy="812800"/>
            </a:xfrm>
          </p:grpSpPr>
          <p:sp>
            <p:nvSpPr>
              <p:cNvPr id="68" name="Freeform 68"/>
              <p:cNvSpPr/>
              <p:nvPr>
                <p:custDataLst>
                  <p:tags r:id="rId18"/>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70" name="Group 70"/>
            <p:cNvGrpSpPr/>
            <p:nvPr/>
          </p:nvGrpSpPr>
          <p:grpSpPr>
            <a:xfrm rot="0">
              <a:off x="0" y="0"/>
              <a:ext cx="209879" cy="209879"/>
              <a:chOff x="0" y="0"/>
              <a:chExt cx="812800" cy="812800"/>
            </a:xfrm>
          </p:grpSpPr>
          <p:sp>
            <p:nvSpPr>
              <p:cNvPr id="71" name="Freeform 71"/>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72" name="TextBox 72"/>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pic>
        <p:nvPicPr>
          <p:cNvPr id="43" name="图片 42"/>
          <p:cNvPicPr>
            <a:picLocks noChangeAspect="1"/>
          </p:cNvPicPr>
          <p:nvPr/>
        </p:nvPicPr>
        <p:blipFill>
          <a:blip r:embed="rId20"/>
          <a:stretch>
            <a:fillRect/>
          </a:stretch>
        </p:blipFill>
        <p:spPr>
          <a:xfrm>
            <a:off x="1254760" y="5600700"/>
            <a:ext cx="15266670" cy="3987800"/>
          </a:xfrm>
          <a:prstGeom prst="rect">
            <a:avLst/>
          </a:prstGeom>
        </p:spPr>
      </p:pic>
      <p:sp>
        <p:nvSpPr>
          <p:cNvPr id="44" name="AutoShape 41"/>
          <p:cNvSpPr/>
          <p:nvPr>
            <p:custDataLst>
              <p:tags r:id="rId21"/>
            </p:custDataLst>
          </p:nvPr>
        </p:nvSpPr>
        <p:spPr>
          <a:xfrm>
            <a:off x="1295400" y="4229100"/>
            <a:ext cx="15024735" cy="14605"/>
          </a:xfrm>
          <a:prstGeom prst="line">
            <a:avLst/>
          </a:prstGeom>
          <a:ln w="19050" cap="flat">
            <a:solidFill>
              <a:srgbClr val="8BAD85"/>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041160" y="311785"/>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custDataLst>
                <p:tags r:id="rId4"/>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custDataLst>
                <p:tags r:id="rId5"/>
              </p:custDataLst>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rot="0">
            <a:off x="0" y="38100"/>
            <a:ext cx="9700158" cy="10287000"/>
            <a:chOff x="0" y="0"/>
            <a:chExt cx="12933544" cy="13716000"/>
          </a:xfrm>
        </p:grpSpPr>
        <p:sp>
          <p:nvSpPr>
            <p:cNvPr id="22" name="Freeform 22"/>
            <p:cNvSpPr/>
            <p:nvPr/>
          </p:nvSpPr>
          <p:spPr>
            <a:xfrm>
              <a:off x="0" y="0"/>
              <a:ext cx="12933513" cy="13716000"/>
            </a:xfrm>
            <a:custGeom>
              <a:avLst/>
              <a:gdLst/>
              <a:ahLst/>
              <a:cxnLst/>
              <a:rect l="l" t="t" r="r" b="b"/>
              <a:pathLst>
                <a:path w="12933513" h="13716000">
                  <a:moveTo>
                    <a:pt x="0" y="0"/>
                  </a:moveTo>
                  <a:lnTo>
                    <a:pt x="12933513" y="0"/>
                  </a:lnTo>
                  <a:lnTo>
                    <a:pt x="12933513" y="13716000"/>
                  </a:lnTo>
                  <a:lnTo>
                    <a:pt x="0" y="13716000"/>
                  </a:lnTo>
                  <a:close/>
                </a:path>
              </a:pathLst>
            </a:custGeom>
            <a:solidFill>
              <a:srgbClr val="778495">
                <a:alpha val="14902"/>
              </a:srgbClr>
            </a:solidFill>
          </p:spPr>
        </p:sp>
      </p:grpSp>
      <p:sp>
        <p:nvSpPr>
          <p:cNvPr id="25" name="AutoShape 25"/>
          <p:cNvSpPr/>
          <p:nvPr/>
        </p:nvSpPr>
        <p:spPr>
          <a:xfrm>
            <a:off x="11582156" y="6896049"/>
            <a:ext cx="4763" cy="670658"/>
          </a:xfrm>
          <a:prstGeom prst="line">
            <a:avLst/>
          </a:prstGeom>
          <a:ln w="9525" cap="rnd">
            <a:solidFill>
              <a:srgbClr val="778495"/>
            </a:solidFill>
            <a:prstDash val="solid"/>
            <a:headEnd type="none" w="sm" len="sm"/>
            <a:tailEnd type="none" w="sm" len="sm"/>
          </a:ln>
        </p:spPr>
      </p:sp>
      <p:sp>
        <p:nvSpPr>
          <p:cNvPr id="26" name="AutoShape 26"/>
          <p:cNvSpPr/>
          <p:nvPr/>
        </p:nvSpPr>
        <p:spPr>
          <a:xfrm>
            <a:off x="13640002" y="7429449"/>
            <a:ext cx="4762" cy="670658"/>
          </a:xfrm>
          <a:prstGeom prst="line">
            <a:avLst/>
          </a:prstGeom>
          <a:ln w="9525" cap="rnd">
            <a:solidFill>
              <a:srgbClr val="778495"/>
            </a:solidFill>
            <a:prstDash val="solid"/>
            <a:headEnd type="none" w="sm" len="sm"/>
            <a:tailEnd type="none" w="sm" len="sm"/>
          </a:ln>
        </p:spPr>
      </p:sp>
      <p:grpSp>
        <p:nvGrpSpPr>
          <p:cNvPr id="36" name="Group 36"/>
          <p:cNvGrpSpPr/>
          <p:nvPr/>
        </p:nvGrpSpPr>
        <p:grpSpPr>
          <a:xfrm rot="5400000">
            <a:off x="1227785" y="1168429"/>
            <a:ext cx="862059" cy="582600"/>
            <a:chOff x="0" y="0"/>
            <a:chExt cx="1149412" cy="776800"/>
          </a:xfrm>
        </p:grpSpPr>
        <p:sp>
          <p:nvSpPr>
            <p:cNvPr id="37" name="Freeform 37"/>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38" name="Group 38"/>
          <p:cNvGrpSpPr/>
          <p:nvPr/>
        </p:nvGrpSpPr>
        <p:grpSpPr>
          <a:xfrm rot="0">
            <a:off x="1028700" y="1028700"/>
            <a:ext cx="225707" cy="862059"/>
            <a:chOff x="0" y="0"/>
            <a:chExt cx="300942" cy="1149412"/>
          </a:xfrm>
        </p:grpSpPr>
        <p:sp>
          <p:nvSpPr>
            <p:cNvPr id="39" name="Freeform 39"/>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40" name="Group 40"/>
          <p:cNvGrpSpPr/>
          <p:nvPr/>
        </p:nvGrpSpPr>
        <p:grpSpPr>
          <a:xfrm rot="0">
            <a:off x="2266716" y="981172"/>
            <a:ext cx="10687685" cy="945515"/>
            <a:chOff x="0" y="-9525"/>
            <a:chExt cx="14250247" cy="1260687"/>
          </a:xfrm>
        </p:grpSpPr>
        <p:sp>
          <p:nvSpPr>
            <p:cNvPr id="41" name="TextBox 41"/>
            <p:cNvSpPr txBox="1"/>
            <p:nvPr/>
          </p:nvSpPr>
          <p:spPr>
            <a:xfrm>
              <a:off x="0" y="-9525"/>
              <a:ext cx="14250247" cy="984674"/>
            </a:xfrm>
            <a:prstGeom prst="rect">
              <a:avLst/>
            </a:prstGeom>
          </p:spPr>
          <p:txBody>
            <a:bodyPr wrap="square" lIns="0" tIns="0" rIns="0" bIns="0" rtlCol="0" anchor="t">
              <a:spAutoFit/>
            </a:bodyPr>
            <a:lstStyle/>
            <a:p>
              <a:pPr algn="l">
                <a:lnSpc>
                  <a:spcPts val="5760"/>
                </a:lnSpc>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数据收集相关攻击和防御----攻击</a:t>
              </a:r>
              <a:endParaRPr lang="zh-CN" altLang="en-US" sz="4200">
                <a:solidFill>
                  <a:srgbClr val="000000"/>
                </a:solidFill>
                <a:ea typeface="字由点字倔强黑" panose="00020600040101010101" charset="-122"/>
                <a:sym typeface="+mn-ea"/>
              </a:endParaRPr>
            </a:p>
          </p:txBody>
        </p:sp>
        <p:sp>
          <p:nvSpPr>
            <p:cNvPr id="42" name="TextBox 42"/>
            <p:cNvSpPr txBox="1"/>
            <p:nvPr/>
          </p:nvSpPr>
          <p:spPr>
            <a:xfrm>
              <a:off x="0" y="841375"/>
              <a:ext cx="12254653" cy="409787"/>
            </a:xfrm>
            <a:prstGeom prst="rect">
              <a:avLst/>
            </a:prstGeom>
          </p:spPr>
          <p:txBody>
            <a:bodyPr wrap="square" lIns="0" tIns="0" rIns="0" bIns="0" rtlCol="0" anchor="t">
              <a:spAutoFit/>
            </a:bodyPr>
            <a:lstStyle/>
            <a:p>
              <a:pPr algn="l">
                <a:lnSpc>
                  <a:spcPts val="2400"/>
                </a:lnSpc>
              </a:pPr>
              <a:r>
                <a:rPr lang="en-US" sz="2000">
                  <a:solidFill>
                    <a:srgbClr val="64845E"/>
                  </a:solidFill>
                  <a:latin typeface="Arimo Medium"/>
                  <a:sym typeface="+mn-ea"/>
                </a:rPr>
                <a:t>DATA COLLECTION-RELATED ATTACKS AND DEFENSES</a:t>
              </a:r>
              <a:endParaRPr lang="en-US" sz="2000">
                <a:solidFill>
                  <a:srgbClr val="64845E"/>
                </a:solidFill>
                <a:latin typeface="Arimo Medium"/>
              </a:endParaRPr>
            </a:p>
          </p:txBody>
        </p:sp>
      </p:grpSp>
      <p:grpSp>
        <p:nvGrpSpPr>
          <p:cNvPr id="43" name="Group 43"/>
          <p:cNvGrpSpPr/>
          <p:nvPr/>
        </p:nvGrpSpPr>
        <p:grpSpPr>
          <a:xfrm rot="0">
            <a:off x="1028700" y="9258300"/>
            <a:ext cx="16230600" cy="174335"/>
            <a:chOff x="0" y="0"/>
            <a:chExt cx="21552060" cy="231494"/>
          </a:xfrm>
        </p:grpSpPr>
        <p:sp>
          <p:nvSpPr>
            <p:cNvPr id="44" name="Freeform 44"/>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sp>
        <p:nvSpPr>
          <p:cNvPr id="45" name="TextBox 45"/>
          <p:cNvSpPr txBox="1"/>
          <p:nvPr>
            <p:custDataLst>
              <p:tags r:id="rId6"/>
            </p:custDataLst>
          </p:nvPr>
        </p:nvSpPr>
        <p:spPr>
          <a:xfrm>
            <a:off x="1515139" y="3384226"/>
            <a:ext cx="6067555" cy="492125"/>
          </a:xfrm>
          <a:prstGeom prst="rect">
            <a:avLst/>
          </a:prstGeom>
        </p:spPr>
        <p:txBody>
          <a:bodyPr lIns="0" tIns="0" rIns="0" bIns="0" rtlCol="0" anchor="t">
            <a:spAutoFit/>
          </a:bodyPr>
          <a:lstStyle/>
          <a:p>
            <a:pPr algn="l">
              <a:lnSpc>
                <a:spcPts val="3840"/>
              </a:lnSpc>
            </a:pPr>
            <a:r>
              <a:rPr lang="en-US" sz="3200">
                <a:solidFill>
                  <a:srgbClr val="000000"/>
                </a:solidFill>
                <a:ea typeface="思源黑体 1 Bold" panose="020B0800000000000000" charset="-122"/>
              </a:rPr>
              <a:t>数据偏见</a:t>
            </a:r>
            <a:endParaRPr lang="en-US" sz="3200">
              <a:solidFill>
                <a:srgbClr val="000000"/>
              </a:solidFill>
              <a:ea typeface="思源黑体 1 Bold" panose="020B0800000000000000" charset="-122"/>
            </a:endParaRPr>
          </a:p>
        </p:txBody>
      </p:sp>
      <p:sp>
        <p:nvSpPr>
          <p:cNvPr id="46" name="TextBox 46"/>
          <p:cNvSpPr txBox="1"/>
          <p:nvPr>
            <p:custDataLst>
              <p:tags r:id="rId7"/>
            </p:custDataLst>
          </p:nvPr>
        </p:nvSpPr>
        <p:spPr>
          <a:xfrm>
            <a:off x="990600" y="4065905"/>
            <a:ext cx="8176895" cy="1153795"/>
          </a:xfrm>
          <a:prstGeom prst="rect">
            <a:avLst/>
          </a:prstGeom>
        </p:spPr>
        <p:txBody>
          <a:bodyPr wrap="square" lIns="0" tIns="0" rIns="0" bIns="0" rtlCol="0" anchor="t">
            <a:spAutoFit/>
          </a:bodyPr>
          <a:lstStyle/>
          <a:p>
            <a:pPr algn="l">
              <a:lnSpc>
                <a:spcPts val="3000"/>
              </a:lnSpc>
            </a:pPr>
            <a:r>
              <a:rPr lang="en-US" sz="2800">
                <a:solidFill>
                  <a:srgbClr val="000000"/>
                </a:solidFill>
                <a:ea typeface="思源黑体 1 Light" panose="020B0400000000000000" charset="-122"/>
              </a:rPr>
              <a:t>数据源选择和数据准备可能会引入偏差。数据收集器只能收集有限的数据或与平台向普通用户提供的数据不同的数据。</a:t>
            </a:r>
            <a:endParaRPr lang="en-US" sz="2800">
              <a:solidFill>
                <a:srgbClr val="000000"/>
              </a:solidFill>
              <a:ea typeface="思源黑体 1 Light" panose="020B0400000000000000" charset="-122"/>
            </a:endParaRPr>
          </a:p>
        </p:txBody>
      </p:sp>
      <p:sp>
        <p:nvSpPr>
          <p:cNvPr id="47" name="TextBox 47"/>
          <p:cNvSpPr txBox="1"/>
          <p:nvPr>
            <p:custDataLst>
              <p:tags r:id="rId8"/>
            </p:custDataLst>
          </p:nvPr>
        </p:nvSpPr>
        <p:spPr>
          <a:xfrm>
            <a:off x="11049029" y="2238401"/>
            <a:ext cx="6067555" cy="492125"/>
          </a:xfrm>
          <a:prstGeom prst="rect">
            <a:avLst/>
          </a:prstGeom>
        </p:spPr>
        <p:txBody>
          <a:bodyPr lIns="0" tIns="0" rIns="0" bIns="0" rtlCol="0" anchor="t">
            <a:spAutoFit/>
          </a:bodyPr>
          <a:lstStyle/>
          <a:p>
            <a:pPr algn="l">
              <a:lnSpc>
                <a:spcPts val="3840"/>
              </a:lnSpc>
            </a:pPr>
            <a:r>
              <a:rPr lang="en-US" sz="3200">
                <a:solidFill>
                  <a:srgbClr val="000000"/>
                </a:solidFill>
                <a:ea typeface="思源黑体 1 Bold" panose="020B0800000000000000" charset="-122"/>
              </a:rPr>
              <a:t>虚假数据</a:t>
            </a:r>
            <a:endParaRPr lang="en-US" sz="3200">
              <a:solidFill>
                <a:srgbClr val="000000"/>
              </a:solidFill>
              <a:ea typeface="思源黑体 1 Bold" panose="020B0800000000000000" charset="-122"/>
            </a:endParaRPr>
          </a:p>
        </p:txBody>
      </p:sp>
      <p:sp>
        <p:nvSpPr>
          <p:cNvPr id="48" name="TextBox 48"/>
          <p:cNvSpPr txBox="1"/>
          <p:nvPr>
            <p:custDataLst>
              <p:tags r:id="rId9"/>
            </p:custDataLst>
          </p:nvPr>
        </p:nvSpPr>
        <p:spPr>
          <a:xfrm>
            <a:off x="1029335" y="6896100"/>
            <a:ext cx="8176895" cy="768985"/>
          </a:xfrm>
          <a:prstGeom prst="rect">
            <a:avLst/>
          </a:prstGeom>
        </p:spPr>
        <p:txBody>
          <a:bodyPr wrap="square" lIns="0" tIns="0" rIns="0" bIns="0" rtlCol="0" anchor="t">
            <a:spAutoFit/>
          </a:bodyPr>
          <a:lstStyle/>
          <a:p>
            <a:pPr algn="l">
              <a:lnSpc>
                <a:spcPts val="3000"/>
              </a:lnSpc>
            </a:pPr>
            <a:r>
              <a:rPr lang="en-US" sz="2800">
                <a:solidFill>
                  <a:srgbClr val="000000"/>
                </a:solidFill>
                <a:ea typeface="思源黑体 1 Light" panose="020B0400000000000000" charset="-122"/>
              </a:rPr>
              <a:t>数据泄露不仅是数据收集阶段特有的问题，也可能发生在模型的训练和推理阶段。</a:t>
            </a:r>
            <a:endParaRPr lang="en-US" sz="2800">
              <a:solidFill>
                <a:srgbClr val="000000"/>
              </a:solidFill>
              <a:ea typeface="思源黑体 1 Light" panose="020B0400000000000000" charset="-122"/>
            </a:endParaRPr>
          </a:p>
        </p:txBody>
      </p:sp>
      <p:sp>
        <p:nvSpPr>
          <p:cNvPr id="49" name="TextBox 49"/>
          <p:cNvSpPr txBox="1"/>
          <p:nvPr>
            <p:custDataLst>
              <p:tags r:id="rId10"/>
            </p:custDataLst>
          </p:nvPr>
        </p:nvSpPr>
        <p:spPr>
          <a:xfrm>
            <a:off x="1676429" y="6040860"/>
            <a:ext cx="6067551" cy="492125"/>
          </a:xfrm>
          <a:prstGeom prst="rect">
            <a:avLst/>
          </a:prstGeom>
        </p:spPr>
        <p:txBody>
          <a:bodyPr lIns="0" tIns="0" rIns="0" bIns="0" rtlCol="0" anchor="t">
            <a:spAutoFit/>
          </a:bodyPr>
          <a:lstStyle/>
          <a:p>
            <a:pPr algn="l">
              <a:lnSpc>
                <a:spcPts val="3840"/>
              </a:lnSpc>
            </a:pPr>
            <a:r>
              <a:rPr lang="en-US" sz="3200">
                <a:solidFill>
                  <a:srgbClr val="000000"/>
                </a:solidFill>
                <a:ea typeface="思源黑体 1 Bold" panose="020B0800000000000000" charset="-122"/>
              </a:rPr>
              <a:t>数据泄露</a:t>
            </a:r>
            <a:endParaRPr lang="en-US" sz="3200">
              <a:solidFill>
                <a:srgbClr val="000000"/>
              </a:solidFill>
              <a:ea typeface="思源黑体 1 Bold" panose="020B0800000000000000" charset="-122"/>
            </a:endParaRPr>
          </a:p>
        </p:txBody>
      </p:sp>
      <p:sp>
        <p:nvSpPr>
          <p:cNvPr id="50" name="TextBox 50"/>
          <p:cNvSpPr txBox="1"/>
          <p:nvPr>
            <p:custDataLst>
              <p:tags r:id="rId11"/>
            </p:custDataLst>
          </p:nvPr>
        </p:nvSpPr>
        <p:spPr>
          <a:xfrm>
            <a:off x="10439400" y="5382895"/>
            <a:ext cx="7290435" cy="768985"/>
          </a:xfrm>
          <a:prstGeom prst="rect">
            <a:avLst/>
          </a:prstGeom>
        </p:spPr>
        <p:txBody>
          <a:bodyPr wrap="square" lIns="0" tIns="0" rIns="0" bIns="0" rtlCol="0" anchor="t">
            <a:spAutoFit/>
          </a:bodyPr>
          <a:lstStyle/>
          <a:p>
            <a:pPr algn="l">
              <a:lnSpc>
                <a:spcPts val="3000"/>
              </a:lnSpc>
            </a:pPr>
            <a:r>
              <a:rPr lang="en-US" sz="2800">
                <a:solidFill>
                  <a:srgbClr val="000000"/>
                </a:solidFill>
                <a:ea typeface="思源黑体 1 Light" panose="020B0400000000000000" charset="-122"/>
              </a:rPr>
              <a:t>攻击者可以利用传感器的物理特性构建恶意样本，以欺骗传感器，干扰数据收集。</a:t>
            </a:r>
            <a:endParaRPr lang="en-US" sz="2800">
              <a:solidFill>
                <a:srgbClr val="000000"/>
              </a:solidFill>
              <a:ea typeface="思源黑体 1 Light" panose="020B0400000000000000" charset="-122"/>
            </a:endParaRPr>
          </a:p>
        </p:txBody>
      </p:sp>
      <p:sp>
        <p:nvSpPr>
          <p:cNvPr id="52" name="Freeform 52"/>
          <p:cNvSpPr/>
          <p:nvPr>
            <p:custDataLst>
              <p:tags r:id="rId12"/>
            </p:custDataLst>
          </p:nvPr>
        </p:nvSpPr>
        <p:spPr>
          <a:xfrm>
            <a:off x="1155283" y="6057926"/>
            <a:ext cx="359893" cy="485676"/>
          </a:xfrm>
          <a:custGeom>
            <a:avLst/>
            <a:gdLst/>
            <a:ahLst/>
            <a:cxnLst/>
            <a:rect l="l" t="t" r="r" b="b"/>
            <a:pathLst>
              <a:path w="359893" h="485676">
                <a:moveTo>
                  <a:pt x="0" y="0"/>
                </a:moveTo>
                <a:lnTo>
                  <a:pt x="359893" y="0"/>
                </a:lnTo>
                <a:lnTo>
                  <a:pt x="359893" y="485675"/>
                </a:lnTo>
                <a:lnTo>
                  <a:pt x="0" y="485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TextBox 49"/>
          <p:cNvSpPr txBox="1"/>
          <p:nvPr>
            <p:custDataLst>
              <p:tags r:id="rId15"/>
            </p:custDataLst>
          </p:nvPr>
        </p:nvSpPr>
        <p:spPr>
          <a:xfrm>
            <a:off x="10972829" y="4610205"/>
            <a:ext cx="6067551" cy="492125"/>
          </a:xfrm>
          <a:prstGeom prst="rect">
            <a:avLst/>
          </a:prstGeom>
        </p:spPr>
        <p:txBody>
          <a:bodyPr lIns="0" tIns="0" rIns="0" bIns="0" rtlCol="0" anchor="t">
            <a:spAutoFit/>
          </a:bodyPr>
          <a:p>
            <a:pPr algn="l">
              <a:lnSpc>
                <a:spcPts val="3840"/>
              </a:lnSpc>
            </a:pPr>
            <a:r>
              <a:rPr lang="en-US" sz="3200">
                <a:solidFill>
                  <a:srgbClr val="000000"/>
                </a:solidFill>
                <a:ea typeface="思源黑体 1 Bold" panose="020B0800000000000000" charset="-122"/>
              </a:rPr>
              <a:t>传感器欺骗攻击</a:t>
            </a:r>
            <a:endParaRPr lang="en-US" sz="3200">
              <a:solidFill>
                <a:srgbClr val="000000"/>
              </a:solidFill>
              <a:ea typeface="思源黑体 1 Bold" panose="020B0800000000000000" charset="-122"/>
            </a:endParaRPr>
          </a:p>
        </p:txBody>
      </p:sp>
      <p:sp>
        <p:nvSpPr>
          <p:cNvPr id="57" name="Freeform 52"/>
          <p:cNvSpPr/>
          <p:nvPr>
            <p:custDataLst>
              <p:tags r:id="rId16"/>
            </p:custDataLst>
          </p:nvPr>
        </p:nvSpPr>
        <p:spPr>
          <a:xfrm>
            <a:off x="1007963" y="3390926"/>
            <a:ext cx="359893" cy="485676"/>
          </a:xfrm>
          <a:custGeom>
            <a:avLst/>
            <a:gdLst/>
            <a:ahLst/>
            <a:cxnLst/>
            <a:rect l="l" t="t" r="r" b="b"/>
            <a:pathLst>
              <a:path w="359893" h="485676">
                <a:moveTo>
                  <a:pt x="0" y="0"/>
                </a:moveTo>
                <a:lnTo>
                  <a:pt x="359893" y="0"/>
                </a:lnTo>
                <a:lnTo>
                  <a:pt x="359893" y="485675"/>
                </a:lnTo>
                <a:lnTo>
                  <a:pt x="0" y="485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8" name="Freeform 52"/>
          <p:cNvSpPr/>
          <p:nvPr>
            <p:custDataLst>
              <p:tags r:id="rId17"/>
            </p:custDataLst>
          </p:nvPr>
        </p:nvSpPr>
        <p:spPr>
          <a:xfrm>
            <a:off x="10439618" y="4619651"/>
            <a:ext cx="359893" cy="485676"/>
          </a:xfrm>
          <a:custGeom>
            <a:avLst/>
            <a:gdLst/>
            <a:ahLst/>
            <a:cxnLst/>
            <a:rect l="l" t="t" r="r" b="b"/>
            <a:pathLst>
              <a:path w="359893" h="485676">
                <a:moveTo>
                  <a:pt x="0" y="0"/>
                </a:moveTo>
                <a:lnTo>
                  <a:pt x="359893" y="0"/>
                </a:lnTo>
                <a:lnTo>
                  <a:pt x="359893" y="485675"/>
                </a:lnTo>
                <a:lnTo>
                  <a:pt x="0" y="485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9" name="Freeform 52"/>
          <p:cNvSpPr/>
          <p:nvPr>
            <p:custDataLst>
              <p:tags r:id="rId18"/>
            </p:custDataLst>
          </p:nvPr>
        </p:nvSpPr>
        <p:spPr>
          <a:xfrm>
            <a:off x="10363418" y="2238401"/>
            <a:ext cx="359893" cy="485676"/>
          </a:xfrm>
          <a:custGeom>
            <a:avLst/>
            <a:gdLst/>
            <a:ahLst/>
            <a:cxnLst/>
            <a:rect l="l" t="t" r="r" b="b"/>
            <a:pathLst>
              <a:path w="359893" h="485676">
                <a:moveTo>
                  <a:pt x="0" y="0"/>
                </a:moveTo>
                <a:lnTo>
                  <a:pt x="359893" y="0"/>
                </a:lnTo>
                <a:lnTo>
                  <a:pt x="359893" y="485675"/>
                </a:lnTo>
                <a:lnTo>
                  <a:pt x="0" y="485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9" name="TextBox 46"/>
          <p:cNvSpPr txBox="1"/>
          <p:nvPr>
            <p:custDataLst>
              <p:tags r:id="rId19"/>
            </p:custDataLst>
          </p:nvPr>
        </p:nvSpPr>
        <p:spPr>
          <a:xfrm>
            <a:off x="10363200" y="2979420"/>
            <a:ext cx="7367270" cy="1153795"/>
          </a:xfrm>
          <a:prstGeom prst="rect">
            <a:avLst/>
          </a:prstGeom>
        </p:spPr>
        <p:txBody>
          <a:bodyPr wrap="square" lIns="0" tIns="0" rIns="0" bIns="0" rtlCol="0" anchor="t">
            <a:spAutoFit/>
          </a:bodyPr>
          <a:p>
            <a:pPr algn="l">
              <a:lnSpc>
                <a:spcPts val="3000"/>
              </a:lnSpc>
            </a:pPr>
            <a:r>
              <a:rPr lang="en-US" sz="2800">
                <a:solidFill>
                  <a:srgbClr val="000000"/>
                </a:solidFill>
                <a:ea typeface="思源黑体 1 Light" panose="020B0400000000000000" charset="-122"/>
              </a:rPr>
              <a:t>Wanda等人提出了一种新的动态深度神经网络（DNN）模型算法来检测在线社交网络中的虚假简介。</a:t>
            </a:r>
            <a:endParaRPr lang="en-US" sz="2800">
              <a:solidFill>
                <a:srgbClr val="000000"/>
              </a:solidFill>
              <a:ea typeface="思源黑体 1 Light" panose="020B0400000000000000" charset="-122"/>
            </a:endParaRPr>
          </a:p>
        </p:txBody>
      </p:sp>
      <p:sp>
        <p:nvSpPr>
          <p:cNvPr id="80" name="文本框 79"/>
          <p:cNvSpPr txBox="1"/>
          <p:nvPr/>
        </p:nvSpPr>
        <p:spPr>
          <a:xfrm>
            <a:off x="9700260" y="6743700"/>
            <a:ext cx="1934210" cy="583565"/>
          </a:xfrm>
          <a:prstGeom prst="rect">
            <a:avLst/>
          </a:prstGeom>
          <a:noFill/>
        </p:spPr>
        <p:txBody>
          <a:bodyPr wrap="square" rtlCol="0">
            <a:spAutoFit/>
          </a:bodyPr>
          <a:p>
            <a:r>
              <a:rPr lang="zh-CN" altLang="en-US" sz="3200" b="1"/>
              <a:t>数据偏见</a:t>
            </a:r>
            <a:endParaRPr lang="zh-CN" altLang="en-US" sz="3200" b="1"/>
          </a:p>
        </p:txBody>
      </p:sp>
      <p:sp>
        <p:nvSpPr>
          <p:cNvPr id="81" name="文本框 80"/>
          <p:cNvSpPr txBox="1"/>
          <p:nvPr/>
        </p:nvSpPr>
        <p:spPr>
          <a:xfrm>
            <a:off x="11734800" y="7214870"/>
            <a:ext cx="1934210" cy="583565"/>
          </a:xfrm>
          <a:prstGeom prst="rect">
            <a:avLst/>
          </a:prstGeom>
          <a:noFill/>
        </p:spPr>
        <p:txBody>
          <a:bodyPr wrap="square" rtlCol="0">
            <a:spAutoFit/>
          </a:bodyPr>
          <a:p>
            <a:r>
              <a:rPr lang="zh-CN" altLang="en-US" sz="3200" b="1"/>
              <a:t>虚假数据</a:t>
            </a:r>
            <a:endParaRPr lang="zh-CN" altLang="en-US" sz="3200" b="1"/>
          </a:p>
        </p:txBody>
      </p:sp>
      <p:sp>
        <p:nvSpPr>
          <p:cNvPr id="82" name="AutoShape 26"/>
          <p:cNvSpPr/>
          <p:nvPr/>
        </p:nvSpPr>
        <p:spPr>
          <a:xfrm>
            <a:off x="15621202" y="7810449"/>
            <a:ext cx="4762" cy="670658"/>
          </a:xfrm>
          <a:prstGeom prst="line">
            <a:avLst/>
          </a:prstGeom>
          <a:ln w="9525" cap="rnd">
            <a:solidFill>
              <a:srgbClr val="778495"/>
            </a:solidFill>
            <a:prstDash val="solid"/>
            <a:headEnd type="none" w="sm" len="sm"/>
            <a:tailEnd type="none" w="sm" len="sm"/>
          </a:ln>
        </p:spPr>
      </p:sp>
      <p:sp>
        <p:nvSpPr>
          <p:cNvPr id="83" name="文本框 82"/>
          <p:cNvSpPr txBox="1"/>
          <p:nvPr/>
        </p:nvSpPr>
        <p:spPr>
          <a:xfrm>
            <a:off x="15726410" y="7886700"/>
            <a:ext cx="1934210" cy="1076325"/>
          </a:xfrm>
          <a:prstGeom prst="rect">
            <a:avLst/>
          </a:prstGeom>
          <a:noFill/>
        </p:spPr>
        <p:txBody>
          <a:bodyPr wrap="square" rtlCol="0">
            <a:spAutoFit/>
          </a:bodyPr>
          <a:p>
            <a:r>
              <a:rPr lang="zh-CN" altLang="en-US" sz="3200" b="1"/>
              <a:t>传感器欺骗攻击</a:t>
            </a:r>
            <a:endParaRPr lang="zh-CN" altLang="en-US" sz="3200" b="1"/>
          </a:p>
        </p:txBody>
      </p:sp>
      <p:sp>
        <p:nvSpPr>
          <p:cNvPr id="84" name="文本框 83"/>
          <p:cNvSpPr txBox="1"/>
          <p:nvPr/>
        </p:nvSpPr>
        <p:spPr>
          <a:xfrm>
            <a:off x="13792200" y="7581900"/>
            <a:ext cx="1934210" cy="583565"/>
          </a:xfrm>
          <a:prstGeom prst="rect">
            <a:avLst/>
          </a:prstGeom>
          <a:noFill/>
        </p:spPr>
        <p:txBody>
          <a:bodyPr wrap="square" rtlCol="0">
            <a:spAutoFit/>
          </a:bodyPr>
          <a:p>
            <a:r>
              <a:rPr lang="zh-CN" altLang="en-US" sz="3200" b="1"/>
              <a:t>数据泄露</a:t>
            </a:r>
            <a:endParaRPr lang="zh-CN" altLang="en-US" sz="3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1" name="Group 21"/>
          <p:cNvGrpSpPr/>
          <p:nvPr/>
        </p:nvGrpSpPr>
        <p:grpSpPr>
          <a:xfrm rot="0">
            <a:off x="1028700" y="2908670"/>
            <a:ext cx="5343564" cy="2836319"/>
            <a:chOff x="0" y="0"/>
            <a:chExt cx="7124752" cy="3781758"/>
          </a:xfrm>
        </p:grpSpPr>
        <p:sp>
          <p:nvSpPr>
            <p:cNvPr id="22" name="Freeform 22"/>
            <p:cNvSpPr/>
            <p:nvPr/>
          </p:nvSpPr>
          <p:spPr>
            <a:xfrm>
              <a:off x="0" y="0"/>
              <a:ext cx="7124705" cy="3781806"/>
            </a:xfrm>
            <a:custGeom>
              <a:avLst/>
              <a:gdLst/>
              <a:ahLst/>
              <a:cxnLst/>
              <a:rect l="l" t="t" r="r" b="b"/>
              <a:pathLst>
                <a:path w="7124705" h="3781806">
                  <a:moveTo>
                    <a:pt x="0" y="0"/>
                  </a:moveTo>
                  <a:lnTo>
                    <a:pt x="7124705" y="0"/>
                  </a:lnTo>
                  <a:lnTo>
                    <a:pt x="7124705" y="3781806"/>
                  </a:lnTo>
                  <a:lnTo>
                    <a:pt x="0" y="3781806"/>
                  </a:lnTo>
                  <a:close/>
                </a:path>
              </a:pathLst>
            </a:custGeom>
            <a:blipFill>
              <a:blip r:embed="rId3"/>
              <a:stretch>
                <a:fillRect t="-20647" b="-20647"/>
              </a:stretch>
            </a:blipFill>
          </p:spPr>
        </p:sp>
      </p:grpSp>
      <p:grpSp>
        <p:nvGrpSpPr>
          <p:cNvPr id="23" name="Group 23"/>
          <p:cNvGrpSpPr/>
          <p:nvPr/>
        </p:nvGrpSpPr>
        <p:grpSpPr>
          <a:xfrm rot="5400000">
            <a:off x="942001" y="6383703"/>
            <a:ext cx="975762" cy="802363"/>
            <a:chOff x="0" y="0"/>
            <a:chExt cx="1301016" cy="1069818"/>
          </a:xfrm>
        </p:grpSpPr>
        <p:sp>
          <p:nvSpPr>
            <p:cNvPr id="24" name="Freeform 24"/>
            <p:cNvSpPr/>
            <p:nvPr/>
          </p:nvSpPr>
          <p:spPr>
            <a:xfrm>
              <a:off x="0" y="0"/>
              <a:ext cx="1300988" cy="1069848"/>
            </a:xfrm>
            <a:custGeom>
              <a:avLst/>
              <a:gdLst/>
              <a:ahLst/>
              <a:cxnLst/>
              <a:rect l="l" t="t" r="r" b="b"/>
              <a:pathLst>
                <a:path w="1300988" h="1069848">
                  <a:moveTo>
                    <a:pt x="0" y="0"/>
                  </a:moveTo>
                  <a:lnTo>
                    <a:pt x="875792" y="0"/>
                  </a:lnTo>
                  <a:lnTo>
                    <a:pt x="1300988" y="534924"/>
                  </a:lnTo>
                  <a:lnTo>
                    <a:pt x="875792" y="1069848"/>
                  </a:lnTo>
                  <a:lnTo>
                    <a:pt x="0" y="1069848"/>
                  </a:lnTo>
                  <a:close/>
                </a:path>
              </a:pathLst>
            </a:custGeom>
            <a:solidFill>
              <a:srgbClr val="516F53"/>
            </a:solidFill>
          </p:spPr>
        </p:sp>
      </p:grpSp>
      <p:grpSp>
        <p:nvGrpSpPr>
          <p:cNvPr id="25" name="Group 25"/>
          <p:cNvGrpSpPr/>
          <p:nvPr/>
        </p:nvGrpSpPr>
        <p:grpSpPr>
          <a:xfrm rot="0">
            <a:off x="6512769" y="2908670"/>
            <a:ext cx="5339820" cy="2836319"/>
            <a:chOff x="0" y="0"/>
            <a:chExt cx="7119760" cy="3781758"/>
          </a:xfrm>
        </p:grpSpPr>
        <p:sp>
          <p:nvSpPr>
            <p:cNvPr id="26" name="Freeform 26"/>
            <p:cNvSpPr/>
            <p:nvPr/>
          </p:nvSpPr>
          <p:spPr>
            <a:xfrm>
              <a:off x="0" y="0"/>
              <a:ext cx="7119731" cy="3781806"/>
            </a:xfrm>
            <a:custGeom>
              <a:avLst/>
              <a:gdLst/>
              <a:ahLst/>
              <a:cxnLst/>
              <a:rect l="l" t="t" r="r" b="b"/>
              <a:pathLst>
                <a:path w="7119731" h="3781806">
                  <a:moveTo>
                    <a:pt x="0" y="0"/>
                  </a:moveTo>
                  <a:lnTo>
                    <a:pt x="7119731" y="0"/>
                  </a:lnTo>
                  <a:lnTo>
                    <a:pt x="7119731" y="3781806"/>
                  </a:lnTo>
                  <a:lnTo>
                    <a:pt x="0" y="3781806"/>
                  </a:lnTo>
                  <a:close/>
                </a:path>
              </a:pathLst>
            </a:custGeom>
            <a:blipFill>
              <a:blip r:embed="rId4"/>
              <a:stretch>
                <a:fillRect t="-2321" b="-2321"/>
              </a:stretch>
            </a:blipFill>
          </p:spPr>
        </p:sp>
      </p:grpSp>
      <p:grpSp>
        <p:nvGrpSpPr>
          <p:cNvPr id="27" name="Group 27"/>
          <p:cNvGrpSpPr/>
          <p:nvPr/>
        </p:nvGrpSpPr>
        <p:grpSpPr>
          <a:xfrm rot="5400000">
            <a:off x="6424252" y="6383703"/>
            <a:ext cx="975762" cy="802364"/>
            <a:chOff x="0" y="0"/>
            <a:chExt cx="1301016" cy="1069818"/>
          </a:xfrm>
        </p:grpSpPr>
        <p:sp>
          <p:nvSpPr>
            <p:cNvPr id="28" name="Freeform 28"/>
            <p:cNvSpPr/>
            <p:nvPr/>
          </p:nvSpPr>
          <p:spPr>
            <a:xfrm>
              <a:off x="0" y="0"/>
              <a:ext cx="1300988" cy="1069848"/>
            </a:xfrm>
            <a:custGeom>
              <a:avLst/>
              <a:gdLst/>
              <a:ahLst/>
              <a:cxnLst/>
              <a:rect l="l" t="t" r="r" b="b"/>
              <a:pathLst>
                <a:path w="1300988" h="1069848">
                  <a:moveTo>
                    <a:pt x="0" y="0"/>
                  </a:moveTo>
                  <a:lnTo>
                    <a:pt x="875792" y="0"/>
                  </a:lnTo>
                  <a:lnTo>
                    <a:pt x="1300988" y="534924"/>
                  </a:lnTo>
                  <a:lnTo>
                    <a:pt x="875792" y="1069848"/>
                  </a:lnTo>
                  <a:lnTo>
                    <a:pt x="0" y="1069848"/>
                  </a:lnTo>
                  <a:close/>
                </a:path>
              </a:pathLst>
            </a:custGeom>
            <a:solidFill>
              <a:srgbClr val="516F53"/>
            </a:solidFill>
          </p:spPr>
        </p:sp>
      </p:grpSp>
      <p:grpSp>
        <p:nvGrpSpPr>
          <p:cNvPr id="29" name="Group 29"/>
          <p:cNvGrpSpPr/>
          <p:nvPr/>
        </p:nvGrpSpPr>
        <p:grpSpPr>
          <a:xfrm rot="0">
            <a:off x="11993095" y="2908670"/>
            <a:ext cx="5266205" cy="2836319"/>
            <a:chOff x="0" y="0"/>
            <a:chExt cx="7021607" cy="3781758"/>
          </a:xfrm>
        </p:grpSpPr>
        <p:sp>
          <p:nvSpPr>
            <p:cNvPr id="30" name="Freeform 30"/>
            <p:cNvSpPr/>
            <p:nvPr/>
          </p:nvSpPr>
          <p:spPr>
            <a:xfrm>
              <a:off x="0" y="0"/>
              <a:ext cx="7021651" cy="3781806"/>
            </a:xfrm>
            <a:custGeom>
              <a:avLst/>
              <a:gdLst/>
              <a:ahLst/>
              <a:cxnLst/>
              <a:rect l="l" t="t" r="r" b="b"/>
              <a:pathLst>
                <a:path w="7021651" h="3781806">
                  <a:moveTo>
                    <a:pt x="0" y="0"/>
                  </a:moveTo>
                  <a:lnTo>
                    <a:pt x="7021651" y="0"/>
                  </a:lnTo>
                  <a:lnTo>
                    <a:pt x="7021651" y="3781806"/>
                  </a:lnTo>
                  <a:lnTo>
                    <a:pt x="0" y="3781806"/>
                  </a:lnTo>
                  <a:close/>
                </a:path>
              </a:pathLst>
            </a:custGeom>
            <a:blipFill>
              <a:blip r:embed="rId5"/>
              <a:stretch>
                <a:fillRect t="-11851" b="-11851"/>
              </a:stretch>
            </a:blipFill>
          </p:spPr>
        </p:sp>
      </p:grpSp>
      <p:grpSp>
        <p:nvGrpSpPr>
          <p:cNvPr id="31" name="Group 31"/>
          <p:cNvGrpSpPr/>
          <p:nvPr/>
        </p:nvGrpSpPr>
        <p:grpSpPr>
          <a:xfrm rot="5400000">
            <a:off x="11906395" y="6383703"/>
            <a:ext cx="975762" cy="802363"/>
            <a:chOff x="0" y="0"/>
            <a:chExt cx="1301016" cy="1069818"/>
          </a:xfrm>
        </p:grpSpPr>
        <p:sp>
          <p:nvSpPr>
            <p:cNvPr id="32" name="Freeform 32"/>
            <p:cNvSpPr/>
            <p:nvPr/>
          </p:nvSpPr>
          <p:spPr>
            <a:xfrm>
              <a:off x="0" y="0"/>
              <a:ext cx="1300988" cy="1069848"/>
            </a:xfrm>
            <a:custGeom>
              <a:avLst/>
              <a:gdLst/>
              <a:ahLst/>
              <a:cxnLst/>
              <a:rect l="l" t="t" r="r" b="b"/>
              <a:pathLst>
                <a:path w="1300988" h="1069848">
                  <a:moveTo>
                    <a:pt x="0" y="0"/>
                  </a:moveTo>
                  <a:lnTo>
                    <a:pt x="875792" y="0"/>
                  </a:lnTo>
                  <a:lnTo>
                    <a:pt x="1300988" y="534924"/>
                  </a:lnTo>
                  <a:lnTo>
                    <a:pt x="875792" y="1069848"/>
                  </a:lnTo>
                  <a:lnTo>
                    <a:pt x="0" y="1069848"/>
                  </a:lnTo>
                  <a:close/>
                </a:path>
              </a:pathLst>
            </a:custGeom>
            <a:solidFill>
              <a:srgbClr val="516F53"/>
            </a:solidFill>
          </p:spPr>
        </p:sp>
      </p:grpSp>
      <p:grpSp>
        <p:nvGrpSpPr>
          <p:cNvPr id="33" name="Group 33"/>
          <p:cNvGrpSpPr/>
          <p:nvPr/>
        </p:nvGrpSpPr>
        <p:grpSpPr>
          <a:xfrm rot="5400000">
            <a:off x="1227785" y="1168429"/>
            <a:ext cx="862059" cy="582600"/>
            <a:chOff x="0" y="0"/>
            <a:chExt cx="1149412" cy="776800"/>
          </a:xfrm>
        </p:grpSpPr>
        <p:sp>
          <p:nvSpPr>
            <p:cNvPr id="34" name="Freeform 34"/>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35" name="Group 35"/>
          <p:cNvGrpSpPr/>
          <p:nvPr/>
        </p:nvGrpSpPr>
        <p:grpSpPr>
          <a:xfrm rot="0">
            <a:off x="1028700" y="1028700"/>
            <a:ext cx="225707" cy="862059"/>
            <a:chOff x="0" y="0"/>
            <a:chExt cx="300942" cy="1149412"/>
          </a:xfrm>
        </p:grpSpPr>
        <p:sp>
          <p:nvSpPr>
            <p:cNvPr id="36" name="Freeform 36"/>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37" name="Group 37"/>
          <p:cNvGrpSpPr/>
          <p:nvPr/>
        </p:nvGrpSpPr>
        <p:grpSpPr>
          <a:xfrm rot="0">
            <a:off x="1028700" y="9258300"/>
            <a:ext cx="16230600" cy="174335"/>
            <a:chOff x="0" y="0"/>
            <a:chExt cx="21552060" cy="231494"/>
          </a:xfrm>
        </p:grpSpPr>
        <p:sp>
          <p:nvSpPr>
            <p:cNvPr id="38" name="Freeform 38"/>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sp>
        <p:nvSpPr>
          <p:cNvPr id="39" name="Freeform 39"/>
          <p:cNvSpPr/>
          <p:nvPr/>
        </p:nvSpPr>
        <p:spPr>
          <a:xfrm>
            <a:off x="6717895" y="6500249"/>
            <a:ext cx="388475" cy="487881"/>
          </a:xfrm>
          <a:custGeom>
            <a:avLst/>
            <a:gdLst/>
            <a:ahLst/>
            <a:cxnLst/>
            <a:rect l="l" t="t" r="r" b="b"/>
            <a:pathLst>
              <a:path w="388475" h="487881">
                <a:moveTo>
                  <a:pt x="0" y="0"/>
                </a:moveTo>
                <a:lnTo>
                  <a:pt x="388475" y="0"/>
                </a:lnTo>
                <a:lnTo>
                  <a:pt x="388475" y="487881"/>
                </a:lnTo>
                <a:lnTo>
                  <a:pt x="0" y="487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0" name="Group 40"/>
          <p:cNvGrpSpPr/>
          <p:nvPr/>
        </p:nvGrpSpPr>
        <p:grpSpPr>
          <a:xfrm rot="0">
            <a:off x="2266716" y="981172"/>
            <a:ext cx="9131300" cy="945515"/>
            <a:chOff x="0" y="-9525"/>
            <a:chExt cx="12175067" cy="1260687"/>
          </a:xfrm>
        </p:grpSpPr>
        <p:sp>
          <p:nvSpPr>
            <p:cNvPr id="41" name="TextBox 41"/>
            <p:cNvSpPr txBox="1"/>
            <p:nvPr/>
          </p:nvSpPr>
          <p:spPr>
            <a:xfrm>
              <a:off x="0" y="-9525"/>
              <a:ext cx="12175067" cy="984674"/>
            </a:xfrm>
            <a:prstGeom prst="rect">
              <a:avLst/>
            </a:prstGeom>
          </p:spPr>
          <p:txBody>
            <a:bodyPr wrap="square" lIns="0" tIns="0" rIns="0" bIns="0" rtlCol="0" anchor="t">
              <a:spAutoFit/>
            </a:bodyPr>
            <a:lstStyle/>
            <a:p>
              <a:pPr algn="l">
                <a:lnSpc>
                  <a:spcPts val="5760"/>
                </a:lnSpc>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数据收集相关攻击和防御----防御</a:t>
              </a:r>
              <a:endParaRPr lang="zh-CN" altLang="en-US" sz="4200">
                <a:solidFill>
                  <a:srgbClr val="000000"/>
                </a:solidFill>
                <a:ea typeface="字由点字倔强黑" panose="00020600040101010101" charset="-122"/>
                <a:sym typeface="+mn-ea"/>
              </a:endParaRPr>
            </a:p>
          </p:txBody>
        </p:sp>
        <p:sp>
          <p:nvSpPr>
            <p:cNvPr id="42" name="TextBox 42"/>
            <p:cNvSpPr txBox="1"/>
            <p:nvPr/>
          </p:nvSpPr>
          <p:spPr>
            <a:xfrm>
              <a:off x="0" y="841375"/>
              <a:ext cx="12030287" cy="409787"/>
            </a:xfrm>
            <a:prstGeom prst="rect">
              <a:avLst/>
            </a:prstGeom>
          </p:spPr>
          <p:txBody>
            <a:bodyPr wrap="square" lIns="0" tIns="0" rIns="0" bIns="0" rtlCol="0" anchor="t">
              <a:spAutoFit/>
            </a:bodyPr>
            <a:lstStyle/>
            <a:p>
              <a:pPr algn="l">
                <a:lnSpc>
                  <a:spcPts val="2400"/>
                </a:lnSpc>
              </a:pPr>
              <a:r>
                <a:rPr lang="en-US" sz="2000">
                  <a:solidFill>
                    <a:srgbClr val="64845E"/>
                  </a:solidFill>
                  <a:latin typeface="Arimo Medium"/>
                  <a:sym typeface="+mn-ea"/>
                </a:rPr>
                <a:t>DATA COLLECTION-RELATED ATTACKS AND DEFENSES</a:t>
              </a:r>
              <a:endParaRPr lang="en-US" sz="2000">
                <a:solidFill>
                  <a:srgbClr val="64845E"/>
                </a:solidFill>
                <a:latin typeface="Arimo Medium"/>
              </a:endParaRPr>
            </a:p>
          </p:txBody>
        </p:sp>
      </p:grpSp>
      <p:sp>
        <p:nvSpPr>
          <p:cNvPr id="43" name="TextBox 43"/>
          <p:cNvSpPr txBox="1"/>
          <p:nvPr/>
        </p:nvSpPr>
        <p:spPr>
          <a:xfrm>
            <a:off x="2266716" y="6921455"/>
            <a:ext cx="3546305" cy="1538605"/>
          </a:xfrm>
          <a:prstGeom prst="rect">
            <a:avLst/>
          </a:prstGeom>
        </p:spPr>
        <p:txBody>
          <a:bodyPr lIns="0" tIns="0" rIns="0" bIns="0" rtlCol="0" anchor="t">
            <a:spAutoFit/>
          </a:bodyPr>
          <a:lstStyle/>
          <a:p>
            <a:pPr marL="0" lvl="0" indent="0" algn="l">
              <a:lnSpc>
                <a:spcPts val="3000"/>
              </a:lnSpc>
              <a:spcBef>
                <a:spcPct val="0"/>
              </a:spcBef>
            </a:pPr>
            <a:r>
              <a:rPr lang="en-US" sz="2800" u="none" strike="noStrike">
                <a:solidFill>
                  <a:srgbClr val="000000"/>
                </a:solidFill>
                <a:ea typeface="思源黑体 1 Light" panose="020B0400000000000000" charset="-122"/>
              </a:rPr>
              <a:t>Hinnefeld等人研究了人工智能偏见，并设计了一系列策略来检测和减轻人工智能偏见。</a:t>
            </a:r>
            <a:endParaRPr lang="en-US" sz="2800" u="none" strike="noStrike">
              <a:solidFill>
                <a:srgbClr val="000000"/>
              </a:solidFill>
              <a:ea typeface="思源黑体 1 Light" panose="020B0400000000000000" charset="-122"/>
            </a:endParaRPr>
          </a:p>
        </p:txBody>
      </p:sp>
      <p:sp>
        <p:nvSpPr>
          <p:cNvPr id="44" name="TextBox 44"/>
          <p:cNvSpPr txBox="1"/>
          <p:nvPr/>
        </p:nvSpPr>
        <p:spPr>
          <a:xfrm>
            <a:off x="2266716" y="6287479"/>
            <a:ext cx="3546305" cy="492125"/>
          </a:xfrm>
          <a:prstGeom prst="rect">
            <a:avLst/>
          </a:prstGeom>
        </p:spPr>
        <p:txBody>
          <a:bodyPr lIns="0" tIns="0" rIns="0" bIns="0" rtlCol="0" anchor="t">
            <a:spAutoFit/>
          </a:bodyPr>
          <a:lstStyle/>
          <a:p>
            <a:pPr>
              <a:lnSpc>
                <a:spcPts val="3840"/>
              </a:lnSpc>
            </a:pPr>
            <a:r>
              <a:rPr lang="en-US" sz="3200">
                <a:solidFill>
                  <a:srgbClr val="262626"/>
                </a:solidFill>
                <a:ea typeface="思源黑体 1 Bold" panose="020B0800000000000000" charset="-122"/>
              </a:rPr>
              <a:t>检测和过滤</a:t>
            </a:r>
            <a:endParaRPr lang="en-US" sz="3200">
              <a:solidFill>
                <a:srgbClr val="262626"/>
              </a:solidFill>
              <a:ea typeface="思源黑体 1 Bold" panose="020B0800000000000000" charset="-122"/>
            </a:endParaRPr>
          </a:p>
        </p:txBody>
      </p:sp>
      <p:sp>
        <p:nvSpPr>
          <p:cNvPr id="45" name="TextBox 45"/>
          <p:cNvSpPr txBox="1"/>
          <p:nvPr/>
        </p:nvSpPr>
        <p:spPr>
          <a:xfrm>
            <a:off x="7751465" y="6921455"/>
            <a:ext cx="3546305" cy="1923415"/>
          </a:xfrm>
          <a:prstGeom prst="rect">
            <a:avLst/>
          </a:prstGeom>
        </p:spPr>
        <p:txBody>
          <a:bodyPr lIns="0" tIns="0" rIns="0" bIns="0" rtlCol="0" anchor="t">
            <a:spAutoFit/>
          </a:bodyPr>
          <a:lstStyle/>
          <a:p>
            <a:pPr marL="0" lvl="0" indent="0">
              <a:lnSpc>
                <a:spcPts val="3000"/>
              </a:lnSpc>
              <a:spcBef>
                <a:spcPct val="0"/>
              </a:spcBef>
            </a:pPr>
            <a:r>
              <a:rPr lang="en-US" sz="2800">
                <a:solidFill>
                  <a:srgbClr val="262626"/>
                </a:solidFill>
                <a:ea typeface="思源黑体 1 Light" panose="020B0400000000000000" charset="-122"/>
              </a:rPr>
              <a:t>可以采用适当的传感器信任机制来禁止从不受信任的设备或未经授权的设备收集数据。</a:t>
            </a:r>
            <a:endParaRPr lang="en-US" sz="2800">
              <a:solidFill>
                <a:srgbClr val="262626"/>
              </a:solidFill>
              <a:ea typeface="思源黑体 1 Light" panose="020B0400000000000000" charset="-122"/>
            </a:endParaRPr>
          </a:p>
        </p:txBody>
      </p:sp>
      <p:sp>
        <p:nvSpPr>
          <p:cNvPr id="46" name="TextBox 46"/>
          <p:cNvSpPr txBox="1"/>
          <p:nvPr/>
        </p:nvSpPr>
        <p:spPr>
          <a:xfrm>
            <a:off x="7751465" y="6287479"/>
            <a:ext cx="3546305" cy="492125"/>
          </a:xfrm>
          <a:prstGeom prst="rect">
            <a:avLst/>
          </a:prstGeom>
        </p:spPr>
        <p:txBody>
          <a:bodyPr lIns="0" tIns="0" rIns="0" bIns="0" rtlCol="0" anchor="t">
            <a:spAutoFit/>
          </a:bodyPr>
          <a:lstStyle/>
          <a:p>
            <a:pPr>
              <a:lnSpc>
                <a:spcPts val="3840"/>
              </a:lnSpc>
            </a:pPr>
            <a:r>
              <a:rPr lang="en-US" sz="3200">
                <a:solidFill>
                  <a:srgbClr val="262626"/>
                </a:solidFill>
                <a:ea typeface="思源黑体 1 Bold" panose="020B0800000000000000" charset="-122"/>
              </a:rPr>
              <a:t>数据证明和认证</a:t>
            </a:r>
            <a:endParaRPr lang="en-US" sz="3200">
              <a:solidFill>
                <a:srgbClr val="262626"/>
              </a:solidFill>
              <a:ea typeface="思源黑体 1 Bold" panose="020B0800000000000000" charset="-122"/>
            </a:endParaRPr>
          </a:p>
        </p:txBody>
      </p:sp>
      <p:sp>
        <p:nvSpPr>
          <p:cNvPr id="47" name="TextBox 47"/>
          <p:cNvSpPr txBox="1"/>
          <p:nvPr/>
        </p:nvSpPr>
        <p:spPr>
          <a:xfrm>
            <a:off x="13233608" y="6921455"/>
            <a:ext cx="3546305" cy="2308225"/>
          </a:xfrm>
          <a:prstGeom prst="rect">
            <a:avLst/>
          </a:prstGeom>
        </p:spPr>
        <p:txBody>
          <a:bodyPr lIns="0" tIns="0" rIns="0" bIns="0" rtlCol="0" anchor="t">
            <a:spAutoFit/>
          </a:bodyPr>
          <a:lstStyle/>
          <a:p>
            <a:pPr marL="0" lvl="0" indent="0">
              <a:lnSpc>
                <a:spcPts val="3000"/>
              </a:lnSpc>
              <a:spcBef>
                <a:spcPct val="0"/>
              </a:spcBef>
            </a:pPr>
            <a:r>
              <a:rPr lang="en-US" sz="2800">
                <a:solidFill>
                  <a:srgbClr val="262626"/>
                </a:solidFill>
                <a:ea typeface="思源黑体 1 Light" panose="020B0400000000000000" charset="-122"/>
              </a:rPr>
              <a:t>人为滥用也会影响所收集数据的质量，因此，我们需要审查数据收集的安全要求，并制定相应的管理程序来保护数据收集。</a:t>
            </a:r>
            <a:endParaRPr lang="en-US" sz="2800">
              <a:solidFill>
                <a:srgbClr val="262626"/>
              </a:solidFill>
              <a:ea typeface="思源黑体 1 Light" panose="020B0400000000000000" charset="-122"/>
            </a:endParaRPr>
          </a:p>
        </p:txBody>
      </p:sp>
      <p:sp>
        <p:nvSpPr>
          <p:cNvPr id="48" name="TextBox 48"/>
          <p:cNvSpPr txBox="1"/>
          <p:nvPr/>
        </p:nvSpPr>
        <p:spPr>
          <a:xfrm>
            <a:off x="13233608" y="6287479"/>
            <a:ext cx="3546305" cy="492125"/>
          </a:xfrm>
          <a:prstGeom prst="rect">
            <a:avLst/>
          </a:prstGeom>
        </p:spPr>
        <p:txBody>
          <a:bodyPr lIns="0" tIns="0" rIns="0" bIns="0" rtlCol="0" anchor="t">
            <a:spAutoFit/>
          </a:bodyPr>
          <a:lstStyle/>
          <a:p>
            <a:pPr>
              <a:lnSpc>
                <a:spcPts val="3840"/>
              </a:lnSpc>
            </a:pPr>
            <a:r>
              <a:rPr lang="en-US" sz="3200">
                <a:solidFill>
                  <a:srgbClr val="262626"/>
                </a:solidFill>
                <a:ea typeface="思源黑体 1 Bold" panose="020B0800000000000000" charset="-122"/>
              </a:rPr>
              <a:t>标准化管理</a:t>
            </a:r>
            <a:endParaRPr lang="en-US" sz="3200">
              <a:solidFill>
                <a:srgbClr val="262626"/>
              </a:solidFill>
              <a:ea typeface="思源黑体 1 Bold" panose="020B0800000000000000" charset="-122"/>
            </a:endParaRPr>
          </a:p>
        </p:txBody>
      </p:sp>
      <p:sp>
        <p:nvSpPr>
          <p:cNvPr id="49" name="Freeform 49"/>
          <p:cNvSpPr/>
          <p:nvPr/>
        </p:nvSpPr>
        <p:spPr>
          <a:xfrm>
            <a:off x="12200039" y="6500249"/>
            <a:ext cx="388475" cy="487881"/>
          </a:xfrm>
          <a:custGeom>
            <a:avLst/>
            <a:gdLst/>
            <a:ahLst/>
            <a:cxnLst/>
            <a:rect l="l" t="t" r="r" b="b"/>
            <a:pathLst>
              <a:path w="388475" h="487881">
                <a:moveTo>
                  <a:pt x="0" y="0"/>
                </a:moveTo>
                <a:lnTo>
                  <a:pt x="388475" y="0"/>
                </a:lnTo>
                <a:lnTo>
                  <a:pt x="388475" y="487881"/>
                </a:lnTo>
                <a:lnTo>
                  <a:pt x="0" y="487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0" name="Freeform 50"/>
          <p:cNvSpPr/>
          <p:nvPr/>
        </p:nvSpPr>
        <p:spPr>
          <a:xfrm>
            <a:off x="1235644" y="6500249"/>
            <a:ext cx="388475" cy="487881"/>
          </a:xfrm>
          <a:custGeom>
            <a:avLst/>
            <a:gdLst/>
            <a:ahLst/>
            <a:cxnLst/>
            <a:rect l="l" t="t" r="r" b="b"/>
            <a:pathLst>
              <a:path w="388475" h="487881">
                <a:moveTo>
                  <a:pt x="0" y="0"/>
                </a:moveTo>
                <a:lnTo>
                  <a:pt x="388475" y="0"/>
                </a:lnTo>
                <a:lnTo>
                  <a:pt x="388475" y="487881"/>
                </a:lnTo>
                <a:lnTo>
                  <a:pt x="0" y="487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1" name="Group 21"/>
          <p:cNvGrpSpPr/>
          <p:nvPr/>
        </p:nvGrpSpPr>
        <p:grpSpPr>
          <a:xfrm rot="0">
            <a:off x="-4481402" y="-22749910"/>
            <a:ext cx="27250805" cy="272508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4" name="Group 24"/>
          <p:cNvGrpSpPr/>
          <p:nvPr/>
        </p:nvGrpSpPr>
        <p:grpSpPr>
          <a:xfrm rot="0">
            <a:off x="-4199554" y="-22468062"/>
            <a:ext cx="26687110" cy="2668711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DAE4DB"/>
              </a:soli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27" name="Group 27"/>
          <p:cNvGrpSpPr/>
          <p:nvPr/>
        </p:nvGrpSpPr>
        <p:grpSpPr>
          <a:xfrm rot="0">
            <a:off x="-4949498" y="-23218006"/>
            <a:ext cx="28186997" cy="281869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sp>
        <p:nvSpPr>
          <p:cNvPr id="30" name="TextBox 30"/>
          <p:cNvSpPr txBox="1"/>
          <p:nvPr/>
        </p:nvSpPr>
        <p:spPr>
          <a:xfrm>
            <a:off x="5849674" y="1727863"/>
            <a:ext cx="6588653" cy="971476"/>
          </a:xfrm>
          <a:prstGeom prst="rect">
            <a:avLst/>
          </a:prstGeom>
        </p:spPr>
        <p:txBody>
          <a:bodyPr lIns="0" tIns="0" rIns="0" bIns="0" rtlCol="0" anchor="t">
            <a:spAutoFit/>
          </a:bodyPr>
          <a:lstStyle/>
          <a:p>
            <a:pPr algn="ctr">
              <a:lnSpc>
                <a:spcPts val="7680"/>
              </a:lnSpc>
            </a:pPr>
            <a:r>
              <a:rPr lang="en-US" sz="6400">
                <a:solidFill>
                  <a:srgbClr val="FFFFFF"/>
                </a:solidFill>
                <a:ea typeface="字由点字倔强黑" panose="00020600040101010101" charset="-122"/>
              </a:rPr>
              <a:t>第二部分</a:t>
            </a:r>
            <a:endParaRPr lang="en-US" sz="6400">
              <a:solidFill>
                <a:srgbClr val="FFFFFF"/>
              </a:solidFill>
              <a:ea typeface="字由点字倔强黑" panose="00020600040101010101" charset="-122"/>
            </a:endParaRPr>
          </a:p>
        </p:txBody>
      </p:sp>
      <p:sp>
        <p:nvSpPr>
          <p:cNvPr id="31" name="TextBox 31"/>
          <p:cNvSpPr txBox="1"/>
          <p:nvPr/>
        </p:nvSpPr>
        <p:spPr>
          <a:xfrm>
            <a:off x="5849673" y="2699339"/>
            <a:ext cx="6588653" cy="723856"/>
          </a:xfrm>
          <a:prstGeom prst="rect">
            <a:avLst/>
          </a:prstGeom>
        </p:spPr>
        <p:txBody>
          <a:bodyPr lIns="0" tIns="0" rIns="0" bIns="0" rtlCol="0" anchor="t">
            <a:spAutoFit/>
          </a:bodyPr>
          <a:lstStyle/>
          <a:p>
            <a:pPr algn="ctr">
              <a:lnSpc>
                <a:spcPts val="5760"/>
              </a:lnSpc>
            </a:pPr>
            <a:r>
              <a:rPr lang="en-US" sz="4800">
                <a:solidFill>
                  <a:srgbClr val="FFFFFF"/>
                </a:solidFill>
                <a:latin typeface="Bahjaa" panose="00000500000000000000"/>
              </a:rPr>
              <a:t>PART  TWO</a:t>
            </a:r>
            <a:endParaRPr lang="en-US" sz="4800">
              <a:solidFill>
                <a:srgbClr val="FFFFFF"/>
              </a:solidFill>
              <a:latin typeface="Bahjaa" panose="00000500000000000000"/>
            </a:endParaRPr>
          </a:p>
        </p:txBody>
      </p:sp>
      <p:sp>
        <p:nvSpPr>
          <p:cNvPr id="32" name="TextBox 32"/>
          <p:cNvSpPr txBox="1"/>
          <p:nvPr/>
        </p:nvSpPr>
        <p:spPr>
          <a:xfrm>
            <a:off x="4572000" y="5596255"/>
            <a:ext cx="9920605" cy="738505"/>
          </a:xfrm>
          <a:prstGeom prst="rect">
            <a:avLst/>
          </a:prstGeom>
        </p:spPr>
        <p:txBody>
          <a:bodyPr wrap="square" lIns="0" tIns="0" rIns="0" bIns="0" rtlCol="0" anchor="t">
            <a:spAutoFit/>
          </a:bodyPr>
          <a:lstStyle/>
          <a:p>
            <a:pPr algn="l">
              <a:lnSpc>
                <a:spcPts val="5760"/>
              </a:lnSpc>
            </a:pPr>
            <a:r>
              <a:rPr lang="en-US" sz="8000" b="1">
                <a:solidFill>
                  <a:srgbClr val="000000"/>
                </a:solidFill>
                <a:latin typeface="+mj-ea"/>
                <a:ea typeface="+mj-ea"/>
                <a:sym typeface="+mn-ea"/>
              </a:rPr>
              <a:t>图像缩放攻击与防御</a:t>
            </a:r>
            <a:endParaRPr lang="en-US" sz="8000" b="1">
              <a:solidFill>
                <a:srgbClr val="000000"/>
              </a:solidFill>
              <a:latin typeface="+mj-ea"/>
              <a:ea typeface="+mj-ea"/>
            </a:endParaRPr>
          </a:p>
        </p:txBody>
      </p:sp>
      <p:sp>
        <p:nvSpPr>
          <p:cNvPr id="33" name="TextBox 33"/>
          <p:cNvSpPr txBox="1"/>
          <p:nvPr/>
        </p:nvSpPr>
        <p:spPr>
          <a:xfrm>
            <a:off x="5316393" y="6859443"/>
            <a:ext cx="7655215" cy="738505"/>
          </a:xfrm>
          <a:prstGeom prst="rect">
            <a:avLst/>
          </a:prstGeom>
        </p:spPr>
        <p:txBody>
          <a:bodyPr lIns="0" tIns="0" rIns="0" bIns="0" rtlCol="0" anchor="t">
            <a:spAutoFit/>
          </a:bodyPr>
          <a:lstStyle/>
          <a:p>
            <a:pPr algn="ctr">
              <a:lnSpc>
                <a:spcPts val="2880"/>
              </a:lnSpc>
            </a:pPr>
            <a:r>
              <a:rPr lang="en-US" sz="2400">
                <a:solidFill>
                  <a:srgbClr val="000000"/>
                </a:solidFill>
                <a:latin typeface="Arimo Medium"/>
                <a:sym typeface="+mn-ea"/>
              </a:rPr>
              <a:t>Scaling attacks and defenses</a:t>
            </a:r>
            <a:endParaRPr lang="en-US" sz="2400">
              <a:solidFill>
                <a:srgbClr val="000000"/>
              </a:solidFill>
              <a:latin typeface="Arimo Medium"/>
            </a:endParaRPr>
          </a:p>
          <a:p>
            <a:pPr algn="ctr">
              <a:lnSpc>
                <a:spcPts val="2880"/>
              </a:lnSpc>
            </a:pPr>
            <a:endParaRPr lang="en-US" sz="2400">
              <a:solidFill>
                <a:srgbClr val="8BAD85"/>
              </a:solidFill>
              <a:latin typeface="Arimo Medium"/>
            </a:endParaRPr>
          </a:p>
        </p:txBody>
      </p:sp>
      <p:grpSp>
        <p:nvGrpSpPr>
          <p:cNvPr id="35" name="Group 35"/>
          <p:cNvGrpSpPr/>
          <p:nvPr/>
        </p:nvGrpSpPr>
        <p:grpSpPr>
          <a:xfrm rot="0">
            <a:off x="5486864" y="6952140"/>
            <a:ext cx="798845" cy="195557"/>
            <a:chOff x="0" y="0"/>
            <a:chExt cx="1065127" cy="260743"/>
          </a:xfrm>
        </p:grpSpPr>
        <p:grpSp>
          <p:nvGrpSpPr>
            <p:cNvPr id="36" name="Group 36"/>
            <p:cNvGrpSpPr/>
            <p:nvPr/>
          </p:nvGrpSpPr>
          <p:grpSpPr>
            <a:xfrm rot="0">
              <a:off x="804384" y="0"/>
              <a:ext cx="260743" cy="2607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39" name="Group 39"/>
            <p:cNvGrpSpPr/>
            <p:nvPr/>
          </p:nvGrpSpPr>
          <p:grpSpPr>
            <a:xfrm rot="0">
              <a:off x="400443" y="0"/>
              <a:ext cx="260743" cy="26074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2" name="Group 42"/>
            <p:cNvGrpSpPr/>
            <p:nvPr/>
          </p:nvGrpSpPr>
          <p:grpSpPr>
            <a:xfrm rot="0">
              <a:off x="0" y="0"/>
              <a:ext cx="260743" cy="2607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grpSp>
        <p:nvGrpSpPr>
          <p:cNvPr id="45" name="Group 45"/>
          <p:cNvGrpSpPr/>
          <p:nvPr/>
        </p:nvGrpSpPr>
        <p:grpSpPr>
          <a:xfrm rot="-10800000">
            <a:off x="12002291" y="6952140"/>
            <a:ext cx="798845" cy="195557"/>
            <a:chOff x="0" y="0"/>
            <a:chExt cx="1065127" cy="260743"/>
          </a:xfrm>
        </p:grpSpPr>
        <p:grpSp>
          <p:nvGrpSpPr>
            <p:cNvPr id="46" name="Group 46"/>
            <p:cNvGrpSpPr/>
            <p:nvPr/>
          </p:nvGrpSpPr>
          <p:grpSpPr>
            <a:xfrm rot="0">
              <a:off x="804384" y="0"/>
              <a:ext cx="260743" cy="26074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6F53"/>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49" name="Group 49"/>
            <p:cNvGrpSpPr/>
            <p:nvPr/>
          </p:nvGrpSpPr>
          <p:grpSpPr>
            <a:xfrm rot="0">
              <a:off x="400443" y="0"/>
              <a:ext cx="260743" cy="26074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170"/>
              </a:solidFill>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nvGrpSpPr>
            <p:cNvPr id="52" name="Group 52"/>
            <p:cNvGrpSpPr/>
            <p:nvPr/>
          </p:nvGrpSpPr>
          <p:grpSpPr>
            <a:xfrm rot="0">
              <a:off x="0" y="0"/>
              <a:ext cx="260743" cy="26074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AD85"/>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2590"/>
                  </a:lnSpc>
                </a:p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rot="0">
            <a:off x="-1244360" y="5207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7" name="Freeform 7"/>
            <p:cNvSpPr/>
            <p:nvPr>
              <p:custDataLst>
                <p:tags r:id="rId3"/>
              </p:custDataLst>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0" name="Freeform 10"/>
            <p:cNvSpPr/>
            <p:nvPr>
              <p:custDataLst>
                <p:tags r:id="rId4"/>
              </p:custDataLst>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3" name="Freeform 13"/>
            <p:cNvSpPr/>
            <p:nvPr>
              <p:custDataLst>
                <p:tags r:id="rId5"/>
              </p:custDataLst>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6" name="Freeform 16"/>
            <p:cNvSpPr/>
            <p:nvPr>
              <p:custDataLst>
                <p:tags r:id="rId6"/>
              </p:custDataLst>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2"/>
              <a:stretch>
                <a:fillRect/>
              </a:stretch>
            </a:blipFill>
          </p:spPr>
        </p:sp>
      </p:grpSp>
      <p:grpSp>
        <p:nvGrpSpPr>
          <p:cNvPr id="21" name="Group 21"/>
          <p:cNvGrpSpPr/>
          <p:nvPr>
            <p:custDataLst>
              <p:tags r:id="rId7"/>
            </p:custDataLst>
          </p:nvPr>
        </p:nvGrpSpPr>
        <p:grpSpPr>
          <a:xfrm rot="0">
            <a:off x="1713489" y="2883301"/>
            <a:ext cx="15506699" cy="6390641"/>
            <a:chOff x="-1955403" y="-907412"/>
            <a:chExt cx="4084070" cy="1683131"/>
          </a:xfrm>
        </p:grpSpPr>
        <p:sp>
          <p:nvSpPr>
            <p:cNvPr id="22" name="Freeform 22"/>
            <p:cNvSpPr/>
            <p:nvPr>
              <p:custDataLst>
                <p:tags r:id="rId8"/>
              </p:custDataLst>
            </p:nvPr>
          </p:nvSpPr>
          <p:spPr>
            <a:xfrm>
              <a:off x="0" y="47"/>
              <a:ext cx="2128667" cy="775672"/>
            </a:xfrm>
            <a:custGeom>
              <a:avLst/>
              <a:gdLst/>
              <a:ahLst/>
              <a:cxnLst/>
              <a:rect l="l" t="t" r="r" b="b"/>
              <a:pathLst>
                <a:path w="2128599" h="677529">
                  <a:moveTo>
                    <a:pt x="19158" y="0"/>
                  </a:moveTo>
                  <a:lnTo>
                    <a:pt x="2109440" y="0"/>
                  </a:lnTo>
                  <a:cubicBezTo>
                    <a:pt x="2120021" y="0"/>
                    <a:pt x="2128599" y="8577"/>
                    <a:pt x="2128599" y="19158"/>
                  </a:cubicBezTo>
                  <a:lnTo>
                    <a:pt x="2128599" y="658371"/>
                  </a:lnTo>
                  <a:cubicBezTo>
                    <a:pt x="2128599" y="663452"/>
                    <a:pt x="2126580" y="668325"/>
                    <a:pt x="2122987" y="671918"/>
                  </a:cubicBezTo>
                  <a:cubicBezTo>
                    <a:pt x="2119394" y="675511"/>
                    <a:pt x="2114521" y="677529"/>
                    <a:pt x="2109440" y="677529"/>
                  </a:cubicBezTo>
                  <a:lnTo>
                    <a:pt x="19158" y="677529"/>
                  </a:lnTo>
                  <a:cubicBezTo>
                    <a:pt x="8577" y="677529"/>
                    <a:pt x="0" y="668952"/>
                    <a:pt x="0" y="658371"/>
                  </a:cubicBezTo>
                  <a:lnTo>
                    <a:pt x="0" y="19158"/>
                  </a:lnTo>
                  <a:cubicBezTo>
                    <a:pt x="0" y="14077"/>
                    <a:pt x="2018" y="9204"/>
                    <a:pt x="5611" y="5611"/>
                  </a:cubicBezTo>
                  <a:cubicBezTo>
                    <a:pt x="9204" y="2018"/>
                    <a:pt x="14077" y="0"/>
                    <a:pt x="19158" y="0"/>
                  </a:cubicBezTo>
                  <a:close/>
                </a:path>
              </a:pathLst>
            </a:custGeom>
            <a:solidFill>
              <a:srgbClr val="8BAD85"/>
            </a:solidFill>
          </p:spPr>
        </p:sp>
        <p:sp>
          <p:nvSpPr>
            <p:cNvPr id="23" name="TextBox 23"/>
            <p:cNvSpPr txBox="1"/>
            <p:nvPr/>
          </p:nvSpPr>
          <p:spPr>
            <a:xfrm>
              <a:off x="-1955403" y="-907412"/>
              <a:ext cx="2128599" cy="734679"/>
            </a:xfrm>
            <a:prstGeom prst="rect">
              <a:avLst/>
            </a:prstGeom>
          </p:spPr>
          <p:txBody>
            <a:bodyPr lIns="50800" tIns="50800" rIns="50800" bIns="50800" rtlCol="0" anchor="ctr"/>
            <a:lstStyle/>
            <a:p>
              <a:pPr algn="ctr">
                <a:lnSpc>
                  <a:spcPts val="2590"/>
                </a:lnSpc>
              </a:pPr>
            </a:p>
          </p:txBody>
        </p:sp>
      </p:grpSp>
      <p:grpSp>
        <p:nvGrpSpPr>
          <p:cNvPr id="26" name="Group 26"/>
          <p:cNvGrpSpPr/>
          <p:nvPr/>
        </p:nvGrpSpPr>
        <p:grpSpPr>
          <a:xfrm rot="5400000">
            <a:off x="1227785" y="1168429"/>
            <a:ext cx="862059" cy="582600"/>
            <a:chOff x="0" y="0"/>
            <a:chExt cx="1149412" cy="776800"/>
          </a:xfrm>
        </p:grpSpPr>
        <p:sp>
          <p:nvSpPr>
            <p:cNvPr id="27" name="Freeform 27"/>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28" name="Group 28"/>
          <p:cNvGrpSpPr/>
          <p:nvPr/>
        </p:nvGrpSpPr>
        <p:grpSpPr>
          <a:xfrm rot="0">
            <a:off x="1028700" y="1028700"/>
            <a:ext cx="225707" cy="862059"/>
            <a:chOff x="0" y="0"/>
            <a:chExt cx="300942" cy="1149412"/>
          </a:xfrm>
        </p:grpSpPr>
        <p:sp>
          <p:nvSpPr>
            <p:cNvPr id="29" name="Freeform 29"/>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30" name="Group 30"/>
          <p:cNvGrpSpPr/>
          <p:nvPr/>
        </p:nvGrpSpPr>
        <p:grpSpPr>
          <a:xfrm rot="0">
            <a:off x="2266716" y="981172"/>
            <a:ext cx="8780780" cy="1007036"/>
            <a:chOff x="0" y="-9525"/>
            <a:chExt cx="11707707" cy="1342715"/>
          </a:xfrm>
        </p:grpSpPr>
        <p:sp>
          <p:nvSpPr>
            <p:cNvPr id="31" name="TextBox 31"/>
            <p:cNvSpPr txBox="1"/>
            <p:nvPr/>
          </p:nvSpPr>
          <p:spPr>
            <a:xfrm>
              <a:off x="0" y="-9525"/>
              <a:ext cx="11707707" cy="984674"/>
            </a:xfrm>
            <a:prstGeom prst="rect">
              <a:avLst/>
            </a:prstGeom>
          </p:spPr>
          <p:txBody>
            <a:bodyPr wrap="square" lIns="0" tIns="0" rIns="0" bIns="0" rtlCol="0" anchor="t">
              <a:spAutoFit/>
            </a:bodyPr>
            <a:lstStyle/>
            <a:p>
              <a:pPr algn="l">
                <a:lnSpc>
                  <a:spcPts val="5760"/>
                </a:lnSpc>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图像缩放攻击与防御----攻击</a:t>
              </a:r>
              <a:endPar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32" name="TextBox 32"/>
            <p:cNvSpPr txBox="1"/>
            <p:nvPr/>
          </p:nvSpPr>
          <p:spPr>
            <a:xfrm>
              <a:off x="0" y="841276"/>
              <a:ext cx="6624172" cy="491914"/>
            </a:xfrm>
            <a:prstGeom prst="rect">
              <a:avLst/>
            </a:prstGeom>
          </p:spPr>
          <p:txBody>
            <a:bodyPr lIns="0" tIns="0" rIns="0" bIns="0" rtlCol="0" anchor="t">
              <a:spAutoFit/>
            </a:bodyPr>
            <a:lstStyle/>
            <a:p>
              <a:pPr algn="ctr">
                <a:lnSpc>
                  <a:spcPts val="2880"/>
                </a:lnSpc>
              </a:pPr>
              <a:r>
                <a:rPr lang="en-US" sz="2000">
                  <a:solidFill>
                    <a:srgbClr val="000000"/>
                  </a:solidFill>
                  <a:latin typeface="Arimo Medium"/>
                  <a:sym typeface="+mn-ea"/>
                </a:rPr>
                <a:t>Scaling attacks and defenses</a:t>
              </a:r>
              <a:endParaRPr lang="en-US" sz="2000">
                <a:solidFill>
                  <a:srgbClr val="64845E"/>
                </a:solidFill>
                <a:latin typeface="Arimo Medium"/>
              </a:endParaRPr>
            </a:p>
          </p:txBody>
        </p:sp>
      </p:grpSp>
      <p:grpSp>
        <p:nvGrpSpPr>
          <p:cNvPr id="33" name="Group 33"/>
          <p:cNvGrpSpPr/>
          <p:nvPr/>
        </p:nvGrpSpPr>
        <p:grpSpPr>
          <a:xfrm rot="0">
            <a:off x="1143000" y="9556750"/>
            <a:ext cx="16230600" cy="174335"/>
            <a:chOff x="0" y="0"/>
            <a:chExt cx="21552060" cy="231494"/>
          </a:xfrm>
        </p:grpSpPr>
        <p:sp>
          <p:nvSpPr>
            <p:cNvPr id="34" name="Freeform 34"/>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pic>
        <p:nvPicPr>
          <p:cNvPr id="47" name="图片 46"/>
          <p:cNvPicPr>
            <a:picLocks noChangeAspect="1"/>
          </p:cNvPicPr>
          <p:nvPr/>
        </p:nvPicPr>
        <p:blipFill>
          <a:blip r:embed="rId9"/>
          <a:stretch>
            <a:fillRect/>
          </a:stretch>
        </p:blipFill>
        <p:spPr>
          <a:xfrm>
            <a:off x="1851025" y="2846070"/>
            <a:ext cx="6386830" cy="2795270"/>
          </a:xfrm>
          <a:prstGeom prst="rect">
            <a:avLst/>
          </a:prstGeom>
        </p:spPr>
      </p:pic>
      <p:pic>
        <p:nvPicPr>
          <p:cNvPr id="48" name="图片 47"/>
          <p:cNvPicPr>
            <a:picLocks noChangeAspect="1"/>
          </p:cNvPicPr>
          <p:nvPr/>
        </p:nvPicPr>
        <p:blipFill>
          <a:blip r:embed="rId10"/>
          <a:stretch>
            <a:fillRect/>
          </a:stretch>
        </p:blipFill>
        <p:spPr>
          <a:xfrm>
            <a:off x="9829800" y="2860040"/>
            <a:ext cx="7160895" cy="3319145"/>
          </a:xfrm>
          <a:prstGeom prst="rect">
            <a:avLst/>
          </a:prstGeom>
        </p:spPr>
      </p:pic>
      <p:pic>
        <p:nvPicPr>
          <p:cNvPr id="49" name="图片 48"/>
          <p:cNvPicPr>
            <a:picLocks noChangeAspect="1"/>
          </p:cNvPicPr>
          <p:nvPr/>
        </p:nvPicPr>
        <p:blipFill>
          <a:blip r:embed="rId11"/>
          <a:stretch>
            <a:fillRect/>
          </a:stretch>
        </p:blipFill>
        <p:spPr>
          <a:xfrm>
            <a:off x="2057400" y="5831205"/>
            <a:ext cx="5974715" cy="3584575"/>
          </a:xfrm>
          <a:prstGeom prst="rect">
            <a:avLst/>
          </a:prstGeom>
        </p:spPr>
      </p:pic>
      <p:pic>
        <p:nvPicPr>
          <p:cNvPr id="50" name="图片 49"/>
          <p:cNvPicPr>
            <a:picLocks noChangeAspect="1"/>
          </p:cNvPicPr>
          <p:nvPr/>
        </p:nvPicPr>
        <p:blipFill>
          <a:blip r:embed="rId12"/>
          <a:stretch>
            <a:fillRect/>
          </a:stretch>
        </p:blipFill>
        <p:spPr>
          <a:xfrm>
            <a:off x="10287000" y="6591300"/>
            <a:ext cx="6049010" cy="2405380"/>
          </a:xfrm>
          <a:prstGeom prst="rect">
            <a:avLst/>
          </a:prstGeom>
        </p:spPr>
      </p:pic>
      <p:sp>
        <p:nvSpPr>
          <p:cNvPr id="51" name="文本框 50"/>
          <p:cNvSpPr txBox="1"/>
          <p:nvPr/>
        </p:nvSpPr>
        <p:spPr>
          <a:xfrm>
            <a:off x="1713230" y="2021205"/>
            <a:ext cx="14930120" cy="953135"/>
          </a:xfrm>
          <a:prstGeom prst="rect">
            <a:avLst/>
          </a:prstGeom>
          <a:noFill/>
        </p:spPr>
        <p:txBody>
          <a:bodyPr wrap="square" rtlCol="0">
            <a:spAutoFit/>
          </a:bodyPr>
          <a:p>
            <a:r>
              <a:rPr lang="zh-CN" altLang="en-US" sz="2800">
                <a:cs typeface="+mn-lt"/>
              </a:rPr>
              <a:t>Xiao等人利用插值算法的逆算法揭示缩放攻击，首先将扰动矩阵添加到原始图像，其中△1是添加的扰动，△2是最终图像与原始图像的差。通过控制△1和△2来达到最优攻击图像的要求。</a:t>
            </a:r>
            <a:endParaRPr lang="zh-CN" altLang="en-US" sz="2800">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8790" y="0"/>
            <a:ext cx="20545581" cy="10287000"/>
            <a:chOff x="0" y="0"/>
            <a:chExt cx="27394108" cy="13716000"/>
          </a:xfrm>
        </p:grpSpPr>
        <p:sp>
          <p:nvSpPr>
            <p:cNvPr id="3" name="Freeform 3"/>
            <p:cNvSpPr/>
            <p:nvPr/>
          </p:nvSpPr>
          <p:spPr>
            <a:xfrm>
              <a:off x="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5381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5381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5381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90762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90762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0762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136143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6143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136143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81524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a:off x="181524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1524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22690500" y="0"/>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a:off x="22690500" y="4512076"/>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a:off x="22690500" y="9024152"/>
              <a:ext cx="4703608" cy="4691848"/>
            </a:xfrm>
            <a:custGeom>
              <a:avLst/>
              <a:gdLst/>
              <a:ahLst/>
              <a:cxnLst/>
              <a:rect l="l" t="t" r="r" b="b"/>
              <a:pathLst>
                <a:path w="4703608" h="4691848">
                  <a:moveTo>
                    <a:pt x="0" y="0"/>
                  </a:moveTo>
                  <a:lnTo>
                    <a:pt x="4703608" y="0"/>
                  </a:lnTo>
                  <a:lnTo>
                    <a:pt x="4703608" y="4691848"/>
                  </a:lnTo>
                  <a:lnTo>
                    <a:pt x="0" y="46918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1" name="Group 21"/>
          <p:cNvGrpSpPr/>
          <p:nvPr/>
        </p:nvGrpSpPr>
        <p:grpSpPr>
          <a:xfrm rot="-5400000">
            <a:off x="4057191" y="-1252077"/>
            <a:ext cx="2866548" cy="8971156"/>
            <a:chOff x="0" y="0"/>
            <a:chExt cx="3822064" cy="11961542"/>
          </a:xfrm>
        </p:grpSpPr>
        <p:sp>
          <p:nvSpPr>
            <p:cNvPr id="22" name="Freeform 22"/>
            <p:cNvSpPr/>
            <p:nvPr/>
          </p:nvSpPr>
          <p:spPr>
            <a:xfrm>
              <a:off x="0" y="0"/>
              <a:ext cx="3822065" cy="11961622"/>
            </a:xfrm>
            <a:custGeom>
              <a:avLst/>
              <a:gdLst/>
              <a:ahLst/>
              <a:cxnLst/>
              <a:rect l="l" t="t" r="r" b="b"/>
              <a:pathLst>
                <a:path w="3822065" h="11961622">
                  <a:moveTo>
                    <a:pt x="3822065" y="10714990"/>
                  </a:moveTo>
                  <a:lnTo>
                    <a:pt x="3822065" y="11033887"/>
                  </a:lnTo>
                  <a:lnTo>
                    <a:pt x="2446655" y="11033887"/>
                  </a:lnTo>
                  <a:lnTo>
                    <a:pt x="2394966" y="11200257"/>
                  </a:lnTo>
                  <a:cubicBezTo>
                    <a:pt x="2205736" y="11647678"/>
                    <a:pt x="1762760" y="11961622"/>
                    <a:pt x="1246378" y="11961622"/>
                  </a:cubicBezTo>
                  <a:cubicBezTo>
                    <a:pt x="644017" y="11961622"/>
                    <a:pt x="141478" y="11534394"/>
                    <a:pt x="25146" y="10966323"/>
                  </a:cubicBezTo>
                  <a:lnTo>
                    <a:pt x="0" y="10714990"/>
                  </a:lnTo>
                  <a:lnTo>
                    <a:pt x="0" y="0"/>
                  </a:lnTo>
                  <a:lnTo>
                    <a:pt x="318897" y="0"/>
                  </a:lnTo>
                  <a:lnTo>
                    <a:pt x="318897" y="10714990"/>
                  </a:lnTo>
                  <a:lnTo>
                    <a:pt x="318643" y="10714990"/>
                  </a:lnTo>
                  <a:lnTo>
                    <a:pt x="337439" y="10902061"/>
                  </a:lnTo>
                  <a:cubicBezTo>
                    <a:pt x="423926" y="11324972"/>
                    <a:pt x="798068" y="11642979"/>
                    <a:pt x="1246505" y="11642979"/>
                  </a:cubicBezTo>
                  <a:cubicBezTo>
                    <a:pt x="1758950" y="11642979"/>
                    <a:pt x="2174494" y="11227562"/>
                    <a:pt x="2174494" y="10714990"/>
                  </a:cubicBezTo>
                  <a:lnTo>
                    <a:pt x="2178685" y="10714990"/>
                  </a:lnTo>
                  <a:lnTo>
                    <a:pt x="2493010" y="10714990"/>
                  </a:lnTo>
                  <a:close/>
                </a:path>
              </a:pathLst>
            </a:custGeom>
            <a:solidFill>
              <a:srgbClr val="778495">
                <a:alpha val="14902"/>
              </a:srgbClr>
            </a:solidFill>
          </p:spPr>
        </p:sp>
      </p:grpSp>
      <p:grpSp>
        <p:nvGrpSpPr>
          <p:cNvPr id="23" name="Group 23"/>
          <p:cNvGrpSpPr/>
          <p:nvPr/>
        </p:nvGrpSpPr>
        <p:grpSpPr>
          <a:xfrm rot="0">
            <a:off x="8442159" y="3132891"/>
            <a:ext cx="1198009" cy="1198010"/>
            <a:chOff x="0" y="0"/>
            <a:chExt cx="1597346" cy="1597346"/>
          </a:xfrm>
        </p:grpSpPr>
        <p:sp>
          <p:nvSpPr>
            <p:cNvPr id="24" name="Freeform 24"/>
            <p:cNvSpPr/>
            <p:nvPr/>
          </p:nvSpPr>
          <p:spPr>
            <a:xfrm>
              <a:off x="0" y="0"/>
              <a:ext cx="1597406" cy="1597406"/>
            </a:xfrm>
            <a:custGeom>
              <a:avLst/>
              <a:gdLst/>
              <a:ahLst/>
              <a:cxnLst/>
              <a:rect l="l" t="t" r="r" b="b"/>
              <a:pathLst>
                <a:path w="1597406" h="1597406">
                  <a:moveTo>
                    <a:pt x="0" y="798703"/>
                  </a:moveTo>
                  <a:cubicBezTo>
                    <a:pt x="0" y="357632"/>
                    <a:pt x="357632" y="0"/>
                    <a:pt x="798703" y="0"/>
                  </a:cubicBezTo>
                  <a:cubicBezTo>
                    <a:pt x="1239774" y="0"/>
                    <a:pt x="1597406" y="357632"/>
                    <a:pt x="1597406" y="798703"/>
                  </a:cubicBezTo>
                  <a:cubicBezTo>
                    <a:pt x="1597406" y="1239774"/>
                    <a:pt x="1239774" y="1597406"/>
                    <a:pt x="798703" y="1597406"/>
                  </a:cubicBezTo>
                  <a:cubicBezTo>
                    <a:pt x="357632" y="1597406"/>
                    <a:pt x="0" y="1239774"/>
                    <a:pt x="0" y="798703"/>
                  </a:cubicBezTo>
                  <a:close/>
                </a:path>
              </a:pathLst>
            </a:custGeom>
            <a:solidFill>
              <a:srgbClr val="778495">
                <a:alpha val="69804"/>
              </a:srgbClr>
            </a:solidFill>
          </p:spPr>
        </p:sp>
      </p:grpSp>
      <p:sp>
        <p:nvSpPr>
          <p:cNvPr id="25" name="Freeform 25"/>
          <p:cNvSpPr/>
          <p:nvPr/>
        </p:nvSpPr>
        <p:spPr>
          <a:xfrm>
            <a:off x="8754364" y="3456075"/>
            <a:ext cx="573597" cy="551640"/>
          </a:xfrm>
          <a:custGeom>
            <a:avLst/>
            <a:gdLst/>
            <a:ahLst/>
            <a:cxnLst/>
            <a:rect l="l" t="t" r="r" b="b"/>
            <a:pathLst>
              <a:path w="573597" h="551640">
                <a:moveTo>
                  <a:pt x="0" y="0"/>
                </a:moveTo>
                <a:lnTo>
                  <a:pt x="573598" y="0"/>
                </a:lnTo>
                <a:lnTo>
                  <a:pt x="573598" y="551640"/>
                </a:lnTo>
                <a:lnTo>
                  <a:pt x="0" y="551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6"/>
          <p:cNvGrpSpPr/>
          <p:nvPr/>
        </p:nvGrpSpPr>
        <p:grpSpPr>
          <a:xfrm rot="0">
            <a:off x="8106285" y="4427637"/>
            <a:ext cx="9174444" cy="1870532"/>
            <a:chOff x="0" y="0"/>
            <a:chExt cx="12232592" cy="2494042"/>
          </a:xfrm>
        </p:grpSpPr>
        <p:sp>
          <p:nvSpPr>
            <p:cNvPr id="27" name="Freeform 27"/>
            <p:cNvSpPr/>
            <p:nvPr/>
          </p:nvSpPr>
          <p:spPr>
            <a:xfrm>
              <a:off x="0" y="0"/>
              <a:ext cx="12232640" cy="2494153"/>
            </a:xfrm>
            <a:custGeom>
              <a:avLst/>
              <a:gdLst/>
              <a:ahLst/>
              <a:cxnLst/>
              <a:rect l="l" t="t" r="r" b="b"/>
              <a:pathLst>
                <a:path w="12232640" h="2494153">
                  <a:moveTo>
                    <a:pt x="1246505" y="0"/>
                  </a:moveTo>
                  <a:lnTo>
                    <a:pt x="1246505" y="318516"/>
                  </a:lnTo>
                  <a:cubicBezTo>
                    <a:pt x="734060" y="318516"/>
                    <a:pt x="318516" y="733933"/>
                    <a:pt x="318516" y="1246505"/>
                  </a:cubicBezTo>
                  <a:cubicBezTo>
                    <a:pt x="318516" y="1759077"/>
                    <a:pt x="733933" y="2174494"/>
                    <a:pt x="1246505" y="2174494"/>
                  </a:cubicBezTo>
                  <a:lnTo>
                    <a:pt x="1246505" y="2175256"/>
                  </a:lnTo>
                  <a:lnTo>
                    <a:pt x="12232640" y="2175256"/>
                  </a:lnTo>
                  <a:lnTo>
                    <a:pt x="12232640" y="2494153"/>
                  </a:lnTo>
                  <a:lnTo>
                    <a:pt x="1246505" y="2494153"/>
                  </a:lnTo>
                  <a:lnTo>
                    <a:pt x="1246505" y="2493137"/>
                  </a:lnTo>
                  <a:lnTo>
                    <a:pt x="995299" y="2467864"/>
                  </a:lnTo>
                  <a:cubicBezTo>
                    <a:pt x="427228" y="2351405"/>
                    <a:pt x="0" y="1848866"/>
                    <a:pt x="0" y="1246505"/>
                  </a:cubicBezTo>
                  <a:cubicBezTo>
                    <a:pt x="0" y="558038"/>
                    <a:pt x="558038" y="0"/>
                    <a:pt x="1246505" y="0"/>
                  </a:cubicBezTo>
                  <a:close/>
                </a:path>
              </a:pathLst>
            </a:custGeom>
            <a:solidFill>
              <a:srgbClr val="516F53"/>
            </a:solidFill>
          </p:spPr>
        </p:sp>
      </p:grpSp>
      <p:grpSp>
        <p:nvGrpSpPr>
          <p:cNvPr id="28" name="Group 28"/>
          <p:cNvGrpSpPr/>
          <p:nvPr/>
        </p:nvGrpSpPr>
        <p:grpSpPr>
          <a:xfrm rot="0">
            <a:off x="8442159" y="4762598"/>
            <a:ext cx="1198009" cy="1198010"/>
            <a:chOff x="0" y="0"/>
            <a:chExt cx="1597346" cy="1597346"/>
          </a:xfrm>
        </p:grpSpPr>
        <p:sp>
          <p:nvSpPr>
            <p:cNvPr id="29" name="Freeform 29"/>
            <p:cNvSpPr/>
            <p:nvPr/>
          </p:nvSpPr>
          <p:spPr>
            <a:xfrm>
              <a:off x="0" y="0"/>
              <a:ext cx="1597406" cy="1597406"/>
            </a:xfrm>
            <a:custGeom>
              <a:avLst/>
              <a:gdLst/>
              <a:ahLst/>
              <a:cxnLst/>
              <a:rect l="l" t="t" r="r" b="b"/>
              <a:pathLst>
                <a:path w="1597406" h="1597406">
                  <a:moveTo>
                    <a:pt x="0" y="798703"/>
                  </a:moveTo>
                  <a:cubicBezTo>
                    <a:pt x="0" y="357632"/>
                    <a:pt x="357632" y="0"/>
                    <a:pt x="798703" y="0"/>
                  </a:cubicBezTo>
                  <a:cubicBezTo>
                    <a:pt x="1239774" y="0"/>
                    <a:pt x="1597406" y="357632"/>
                    <a:pt x="1597406" y="798703"/>
                  </a:cubicBezTo>
                  <a:cubicBezTo>
                    <a:pt x="1597406" y="1239774"/>
                    <a:pt x="1239774" y="1597406"/>
                    <a:pt x="798703" y="1597406"/>
                  </a:cubicBezTo>
                  <a:cubicBezTo>
                    <a:pt x="357632" y="1597406"/>
                    <a:pt x="0" y="1239774"/>
                    <a:pt x="0" y="798703"/>
                  </a:cubicBezTo>
                  <a:close/>
                </a:path>
              </a:pathLst>
            </a:custGeom>
            <a:solidFill>
              <a:srgbClr val="516F53"/>
            </a:solidFill>
          </p:spPr>
        </p:sp>
      </p:grpSp>
      <p:sp>
        <p:nvSpPr>
          <p:cNvPr id="30" name="Freeform 30"/>
          <p:cNvSpPr/>
          <p:nvPr/>
        </p:nvSpPr>
        <p:spPr>
          <a:xfrm>
            <a:off x="8744569" y="5102692"/>
            <a:ext cx="593187" cy="517818"/>
          </a:xfrm>
          <a:custGeom>
            <a:avLst/>
            <a:gdLst/>
            <a:ahLst/>
            <a:cxnLst/>
            <a:rect l="l" t="t" r="r" b="b"/>
            <a:pathLst>
              <a:path w="593187" h="517818">
                <a:moveTo>
                  <a:pt x="0" y="0"/>
                </a:moveTo>
                <a:lnTo>
                  <a:pt x="593187" y="0"/>
                </a:lnTo>
                <a:lnTo>
                  <a:pt x="593187" y="517818"/>
                </a:lnTo>
                <a:lnTo>
                  <a:pt x="0" y="517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1" name="Group 31"/>
          <p:cNvGrpSpPr/>
          <p:nvPr/>
        </p:nvGrpSpPr>
        <p:grpSpPr>
          <a:xfrm rot="0">
            <a:off x="4574176" y="6059031"/>
            <a:ext cx="5401866" cy="3156407"/>
            <a:chOff x="0" y="0"/>
            <a:chExt cx="7202488" cy="4208542"/>
          </a:xfrm>
        </p:grpSpPr>
        <p:sp>
          <p:nvSpPr>
            <p:cNvPr id="32" name="Freeform 32"/>
            <p:cNvSpPr/>
            <p:nvPr/>
          </p:nvSpPr>
          <p:spPr>
            <a:xfrm>
              <a:off x="0" y="0"/>
              <a:ext cx="7202424" cy="4208526"/>
            </a:xfrm>
            <a:custGeom>
              <a:avLst/>
              <a:gdLst/>
              <a:ahLst/>
              <a:cxnLst/>
              <a:rect l="l" t="t" r="r" b="b"/>
              <a:pathLst>
                <a:path w="7202424" h="4208526">
                  <a:moveTo>
                    <a:pt x="5955919" y="0"/>
                  </a:moveTo>
                  <a:cubicBezTo>
                    <a:pt x="6644386" y="0"/>
                    <a:pt x="7202424" y="558038"/>
                    <a:pt x="7202424" y="1246505"/>
                  </a:cubicBezTo>
                  <a:cubicBezTo>
                    <a:pt x="7202424" y="1848866"/>
                    <a:pt x="6775196" y="2351405"/>
                    <a:pt x="6207125" y="2467737"/>
                  </a:cubicBezTo>
                  <a:lnTo>
                    <a:pt x="5955919" y="2493010"/>
                  </a:lnTo>
                  <a:lnTo>
                    <a:pt x="318897" y="2493010"/>
                  </a:lnTo>
                  <a:lnTo>
                    <a:pt x="318897" y="4208526"/>
                  </a:lnTo>
                  <a:lnTo>
                    <a:pt x="0" y="4208526"/>
                  </a:lnTo>
                  <a:lnTo>
                    <a:pt x="0" y="2493010"/>
                  </a:lnTo>
                  <a:lnTo>
                    <a:pt x="0" y="2174113"/>
                  </a:lnTo>
                  <a:lnTo>
                    <a:pt x="5956046" y="2174113"/>
                  </a:lnTo>
                  <a:lnTo>
                    <a:pt x="5956046" y="2174367"/>
                  </a:lnTo>
                  <a:lnTo>
                    <a:pt x="6143117" y="2155571"/>
                  </a:lnTo>
                  <a:cubicBezTo>
                    <a:pt x="6566027" y="2069084"/>
                    <a:pt x="6884035" y="1694942"/>
                    <a:pt x="6884035" y="1246505"/>
                  </a:cubicBezTo>
                  <a:cubicBezTo>
                    <a:pt x="6884035" y="734060"/>
                    <a:pt x="6468618" y="318516"/>
                    <a:pt x="5956046" y="318516"/>
                  </a:cubicBezTo>
                  <a:close/>
                </a:path>
              </a:pathLst>
            </a:custGeom>
            <a:solidFill>
              <a:srgbClr val="778495">
                <a:alpha val="14902"/>
              </a:srgbClr>
            </a:solidFill>
          </p:spPr>
        </p:sp>
      </p:grpSp>
      <p:grpSp>
        <p:nvGrpSpPr>
          <p:cNvPr id="33" name="Group 33"/>
          <p:cNvGrpSpPr/>
          <p:nvPr/>
        </p:nvGrpSpPr>
        <p:grpSpPr>
          <a:xfrm rot="0">
            <a:off x="8442159" y="6394904"/>
            <a:ext cx="1198009" cy="1198009"/>
            <a:chOff x="0" y="0"/>
            <a:chExt cx="1597346" cy="1597346"/>
          </a:xfrm>
        </p:grpSpPr>
        <p:sp>
          <p:nvSpPr>
            <p:cNvPr id="34" name="Freeform 34"/>
            <p:cNvSpPr/>
            <p:nvPr/>
          </p:nvSpPr>
          <p:spPr>
            <a:xfrm>
              <a:off x="0" y="0"/>
              <a:ext cx="1597406" cy="1597406"/>
            </a:xfrm>
            <a:custGeom>
              <a:avLst/>
              <a:gdLst/>
              <a:ahLst/>
              <a:cxnLst/>
              <a:rect l="l" t="t" r="r" b="b"/>
              <a:pathLst>
                <a:path w="1597406" h="1597406">
                  <a:moveTo>
                    <a:pt x="0" y="798703"/>
                  </a:moveTo>
                  <a:cubicBezTo>
                    <a:pt x="0" y="357632"/>
                    <a:pt x="357632" y="0"/>
                    <a:pt x="798703" y="0"/>
                  </a:cubicBezTo>
                  <a:cubicBezTo>
                    <a:pt x="1239774" y="0"/>
                    <a:pt x="1597406" y="357632"/>
                    <a:pt x="1597406" y="798703"/>
                  </a:cubicBezTo>
                  <a:cubicBezTo>
                    <a:pt x="1597406" y="1239774"/>
                    <a:pt x="1239774" y="1597406"/>
                    <a:pt x="798703" y="1597406"/>
                  </a:cubicBezTo>
                  <a:cubicBezTo>
                    <a:pt x="357632" y="1597406"/>
                    <a:pt x="0" y="1239774"/>
                    <a:pt x="0" y="798703"/>
                  </a:cubicBezTo>
                  <a:close/>
                </a:path>
              </a:pathLst>
            </a:custGeom>
            <a:solidFill>
              <a:srgbClr val="778495">
                <a:alpha val="69804"/>
              </a:srgbClr>
            </a:solidFill>
          </p:spPr>
        </p:sp>
      </p:grpSp>
      <p:sp>
        <p:nvSpPr>
          <p:cNvPr id="35" name="Freeform 35"/>
          <p:cNvSpPr/>
          <p:nvPr/>
        </p:nvSpPr>
        <p:spPr>
          <a:xfrm>
            <a:off x="8760532" y="6723933"/>
            <a:ext cx="561261" cy="539949"/>
          </a:xfrm>
          <a:custGeom>
            <a:avLst/>
            <a:gdLst/>
            <a:ahLst/>
            <a:cxnLst/>
            <a:rect l="l" t="t" r="r" b="b"/>
            <a:pathLst>
              <a:path w="561261" h="539949">
                <a:moveTo>
                  <a:pt x="0" y="0"/>
                </a:moveTo>
                <a:lnTo>
                  <a:pt x="561262" y="0"/>
                </a:lnTo>
                <a:lnTo>
                  <a:pt x="561262" y="539949"/>
                </a:lnTo>
                <a:lnTo>
                  <a:pt x="0" y="5399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6" name="Group 36"/>
          <p:cNvGrpSpPr/>
          <p:nvPr/>
        </p:nvGrpSpPr>
        <p:grpSpPr>
          <a:xfrm rot="5400000">
            <a:off x="1227785" y="1168429"/>
            <a:ext cx="862059" cy="582600"/>
            <a:chOff x="0" y="0"/>
            <a:chExt cx="1149412" cy="776800"/>
          </a:xfrm>
        </p:grpSpPr>
        <p:sp>
          <p:nvSpPr>
            <p:cNvPr id="37" name="Freeform 37"/>
            <p:cNvSpPr/>
            <p:nvPr/>
          </p:nvSpPr>
          <p:spPr>
            <a:xfrm>
              <a:off x="0" y="0"/>
              <a:ext cx="1149471" cy="776804"/>
            </a:xfrm>
            <a:custGeom>
              <a:avLst/>
              <a:gdLst/>
              <a:ahLst/>
              <a:cxnLst/>
              <a:rect l="l" t="t" r="r" b="b"/>
              <a:pathLst>
                <a:path w="1149471" h="776804">
                  <a:moveTo>
                    <a:pt x="0" y="776804"/>
                  </a:moveTo>
                  <a:lnTo>
                    <a:pt x="198002" y="0"/>
                  </a:lnTo>
                  <a:lnTo>
                    <a:pt x="951475" y="0"/>
                  </a:lnTo>
                  <a:lnTo>
                    <a:pt x="1149471" y="776804"/>
                  </a:lnTo>
                  <a:close/>
                </a:path>
              </a:pathLst>
            </a:custGeom>
            <a:solidFill>
              <a:srgbClr val="8BAD85"/>
            </a:solidFill>
          </p:spPr>
        </p:sp>
      </p:grpSp>
      <p:grpSp>
        <p:nvGrpSpPr>
          <p:cNvPr id="38" name="Group 38"/>
          <p:cNvGrpSpPr/>
          <p:nvPr/>
        </p:nvGrpSpPr>
        <p:grpSpPr>
          <a:xfrm rot="0">
            <a:off x="1028700" y="1028700"/>
            <a:ext cx="225707" cy="862059"/>
            <a:chOff x="0" y="0"/>
            <a:chExt cx="300942" cy="1149412"/>
          </a:xfrm>
        </p:grpSpPr>
        <p:sp>
          <p:nvSpPr>
            <p:cNvPr id="39" name="Freeform 39"/>
            <p:cNvSpPr/>
            <p:nvPr/>
          </p:nvSpPr>
          <p:spPr>
            <a:xfrm>
              <a:off x="0" y="0"/>
              <a:ext cx="300990" cy="1149471"/>
            </a:xfrm>
            <a:custGeom>
              <a:avLst/>
              <a:gdLst/>
              <a:ahLst/>
              <a:cxnLst/>
              <a:rect l="l" t="t" r="r" b="b"/>
              <a:pathLst>
                <a:path w="300990" h="1149471">
                  <a:moveTo>
                    <a:pt x="0" y="0"/>
                  </a:moveTo>
                  <a:lnTo>
                    <a:pt x="300990" y="0"/>
                  </a:lnTo>
                  <a:lnTo>
                    <a:pt x="300990" y="1149471"/>
                  </a:lnTo>
                  <a:lnTo>
                    <a:pt x="0" y="1149471"/>
                  </a:lnTo>
                  <a:close/>
                </a:path>
              </a:pathLst>
            </a:custGeom>
            <a:solidFill>
              <a:srgbClr val="516F53"/>
            </a:solidFill>
          </p:spPr>
        </p:sp>
      </p:grpSp>
      <p:grpSp>
        <p:nvGrpSpPr>
          <p:cNvPr id="40" name="Group 40"/>
          <p:cNvGrpSpPr/>
          <p:nvPr/>
        </p:nvGrpSpPr>
        <p:grpSpPr>
          <a:xfrm rot="0">
            <a:off x="2266716" y="981172"/>
            <a:ext cx="7238365" cy="1007036"/>
            <a:chOff x="0" y="-9525"/>
            <a:chExt cx="9651153" cy="1342715"/>
          </a:xfrm>
        </p:grpSpPr>
        <p:sp>
          <p:nvSpPr>
            <p:cNvPr id="41" name="TextBox 41"/>
            <p:cNvSpPr txBox="1"/>
            <p:nvPr/>
          </p:nvSpPr>
          <p:spPr>
            <a:xfrm>
              <a:off x="0" y="-9525"/>
              <a:ext cx="9651153" cy="984674"/>
            </a:xfrm>
            <a:prstGeom prst="rect">
              <a:avLst/>
            </a:prstGeom>
          </p:spPr>
          <p:txBody>
            <a:bodyPr wrap="square" lIns="0" tIns="0" rIns="0" bIns="0" rtlCol="0" anchor="t">
              <a:spAutoFit/>
            </a:bodyPr>
            <a:lstStyle/>
            <a:p>
              <a:pPr algn="l">
                <a:lnSpc>
                  <a:spcPts val="5760"/>
                </a:lnSpc>
              </a:pPr>
              <a:r>
                <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图像缩放攻击与防御----防御</a:t>
              </a:r>
              <a:endParaRPr lang="en-US" sz="42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42" name="TextBox 42"/>
            <p:cNvSpPr txBox="1"/>
            <p:nvPr/>
          </p:nvSpPr>
          <p:spPr>
            <a:xfrm>
              <a:off x="0" y="841276"/>
              <a:ext cx="6624172" cy="491914"/>
            </a:xfrm>
            <a:prstGeom prst="rect">
              <a:avLst/>
            </a:prstGeom>
          </p:spPr>
          <p:txBody>
            <a:bodyPr lIns="0" tIns="0" rIns="0" bIns="0" rtlCol="0" anchor="t">
              <a:spAutoFit/>
            </a:bodyPr>
            <a:lstStyle/>
            <a:p>
              <a:pPr algn="ctr">
                <a:lnSpc>
                  <a:spcPts val="2880"/>
                </a:lnSpc>
              </a:pPr>
              <a:r>
                <a:rPr lang="en-US" sz="2000">
                  <a:solidFill>
                    <a:srgbClr val="000000"/>
                  </a:solidFill>
                  <a:latin typeface="Arimo Medium"/>
                  <a:sym typeface="+mn-ea"/>
                </a:rPr>
                <a:t>Scaling attacks and defenses</a:t>
              </a:r>
              <a:endParaRPr lang="en-US" sz="2000">
                <a:solidFill>
                  <a:srgbClr val="64845E"/>
                </a:solidFill>
                <a:latin typeface="Arimo Medium"/>
              </a:endParaRPr>
            </a:p>
          </p:txBody>
        </p:sp>
      </p:grpSp>
      <p:grpSp>
        <p:nvGrpSpPr>
          <p:cNvPr id="43" name="Group 43"/>
          <p:cNvGrpSpPr/>
          <p:nvPr/>
        </p:nvGrpSpPr>
        <p:grpSpPr>
          <a:xfrm rot="0">
            <a:off x="1028700" y="9258300"/>
            <a:ext cx="16230600" cy="174335"/>
            <a:chOff x="0" y="0"/>
            <a:chExt cx="21552060" cy="231494"/>
          </a:xfrm>
        </p:grpSpPr>
        <p:sp>
          <p:nvSpPr>
            <p:cNvPr id="44" name="Freeform 44"/>
            <p:cNvSpPr/>
            <p:nvPr/>
          </p:nvSpPr>
          <p:spPr>
            <a:xfrm>
              <a:off x="0" y="0"/>
              <a:ext cx="21552027" cy="231521"/>
            </a:xfrm>
            <a:custGeom>
              <a:avLst/>
              <a:gdLst/>
              <a:ahLst/>
              <a:cxnLst/>
              <a:rect l="l" t="t" r="r" b="b"/>
              <a:pathLst>
                <a:path w="21552027" h="231521">
                  <a:moveTo>
                    <a:pt x="0" y="0"/>
                  </a:moveTo>
                  <a:lnTo>
                    <a:pt x="21552027" y="0"/>
                  </a:lnTo>
                  <a:lnTo>
                    <a:pt x="21552027" y="231521"/>
                  </a:lnTo>
                  <a:lnTo>
                    <a:pt x="0" y="231521"/>
                  </a:lnTo>
                  <a:close/>
                </a:path>
              </a:pathLst>
            </a:custGeom>
            <a:solidFill>
              <a:srgbClr val="8BAD85"/>
            </a:solidFill>
          </p:spPr>
        </p:sp>
      </p:grpSp>
      <p:sp>
        <p:nvSpPr>
          <p:cNvPr id="45" name="TextBox 45"/>
          <p:cNvSpPr txBox="1"/>
          <p:nvPr/>
        </p:nvSpPr>
        <p:spPr>
          <a:xfrm>
            <a:off x="1384276" y="2795207"/>
            <a:ext cx="6150405" cy="4921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262626"/>
                </a:solidFill>
                <a:ea typeface="思源黑体 1 Light" panose="020B0400000000000000" charset="-122"/>
                <a:sym typeface="+mn-ea"/>
              </a:rPr>
              <a:t>缩放检测</a:t>
            </a:r>
            <a:r>
              <a:rPr lang="en-US" sz="3200">
                <a:solidFill>
                  <a:srgbClr val="405842"/>
                </a:solidFill>
                <a:latin typeface="思源黑体 1 Bold" panose="020B0800000000000000" charset="-122"/>
                <a:ea typeface="思源黑体 1 Bold" panose="020B0800000000000000" charset="-122"/>
              </a:rPr>
              <a:t> 01</a:t>
            </a:r>
            <a:endParaRPr lang="en-US" sz="3200">
              <a:solidFill>
                <a:srgbClr val="405842"/>
              </a:solidFill>
              <a:latin typeface="思源黑体 1 Bold" panose="020B0800000000000000" charset="-122"/>
              <a:ea typeface="思源黑体 1 Bold" panose="020B0800000000000000" charset="-122"/>
            </a:endParaRPr>
          </a:p>
        </p:txBody>
      </p:sp>
      <p:sp>
        <p:nvSpPr>
          <p:cNvPr id="46" name="TextBox 46"/>
          <p:cNvSpPr txBox="1"/>
          <p:nvPr/>
        </p:nvSpPr>
        <p:spPr>
          <a:xfrm>
            <a:off x="1367790" y="3354705"/>
            <a:ext cx="6559550" cy="1153795"/>
          </a:xfrm>
          <a:prstGeom prst="rect">
            <a:avLst/>
          </a:prstGeom>
        </p:spPr>
        <p:txBody>
          <a:bodyPr wrap="square" lIns="0" tIns="0" rIns="0" bIns="0" rtlCol="0" anchor="t">
            <a:spAutoFit/>
          </a:bodyPr>
          <a:lstStyle/>
          <a:p>
            <a:pPr marL="0" lvl="0" indent="0">
              <a:lnSpc>
                <a:spcPts val="3000"/>
              </a:lnSpc>
              <a:spcBef>
                <a:spcPct val="0"/>
              </a:spcBef>
            </a:pPr>
            <a:r>
              <a:rPr lang="en-US" sz="2800" b="1" u="none" strike="noStrike">
                <a:solidFill>
                  <a:srgbClr val="262626"/>
                </a:solidFill>
                <a:latin typeface="宋体" panose="02010600030101010101" pitchFamily="2" charset="-122"/>
                <a:ea typeface="宋体" panose="02010600030101010101" pitchFamily="2" charset="-122"/>
                <a:cs typeface="宋体" panose="02010600030101010101" pitchFamily="2" charset="-122"/>
              </a:rPr>
              <a:t>首先执行缩小，然后用输入图像构造一个“复制”图像，比较二者在直方图的颜色相似性，将攻击者注入的像素删除。</a:t>
            </a:r>
            <a:endParaRPr lang="en-US" sz="2800" b="1" u="none" strike="noStrike">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8" name="TextBox 48"/>
          <p:cNvSpPr txBox="1"/>
          <p:nvPr/>
        </p:nvSpPr>
        <p:spPr>
          <a:xfrm>
            <a:off x="1384300" y="6395085"/>
            <a:ext cx="6468110" cy="1920875"/>
          </a:xfrm>
          <a:prstGeom prst="rect">
            <a:avLst/>
          </a:prstGeom>
        </p:spPr>
        <p:txBody>
          <a:bodyPr lIns="0" tIns="0" rIns="0" bIns="0" rtlCol="0" anchor="t">
            <a:noAutofit/>
          </a:bodyPr>
          <a:lstStyle/>
          <a:p>
            <a:pPr marL="0" lvl="0" indent="0">
              <a:lnSpc>
                <a:spcPts val="3000"/>
              </a:lnSpc>
              <a:spcBef>
                <a:spcPct val="0"/>
              </a:spcBef>
            </a:pPr>
            <a:r>
              <a:rPr lang="en-US" sz="2800" b="1">
                <a:solidFill>
                  <a:srgbClr val="262626"/>
                </a:solidFill>
                <a:latin typeface="宋体" panose="02010600030101010101" pitchFamily="2" charset="-122"/>
                <a:ea typeface="宋体" panose="02010600030101010101" pitchFamily="2" charset="-122"/>
                <a:cs typeface="宋体" panose="02010600030101010101" pitchFamily="2" charset="-122"/>
              </a:rPr>
              <a:t>用离散傅里叶变换将疑似攻击图像的样本转换到二维空间，采用步进分析方法检测ISA嵌入的扰动像素。</a:t>
            </a:r>
            <a:endParaRPr lang="en-US" sz="2800" b="1">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
        <p:nvSpPr>
          <p:cNvPr id="49" name="TextBox 49"/>
          <p:cNvSpPr txBox="1"/>
          <p:nvPr/>
        </p:nvSpPr>
        <p:spPr>
          <a:xfrm>
            <a:off x="10722842" y="4577453"/>
            <a:ext cx="6150405" cy="4921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405842"/>
                </a:solidFill>
                <a:latin typeface="思源黑体 1 Bold" panose="020B0800000000000000" charset="-122"/>
                <a:ea typeface="思源黑体 1 Bold" panose="020B0800000000000000" charset="-122"/>
              </a:rPr>
              <a:t>过滤检测 02</a:t>
            </a:r>
            <a:endParaRPr lang="en-US" sz="3200">
              <a:solidFill>
                <a:srgbClr val="405842"/>
              </a:solidFill>
              <a:latin typeface="思源黑体 1 Bold" panose="020B0800000000000000" charset="-122"/>
              <a:ea typeface="思源黑体 1 Bold" panose="020B0800000000000000" charset="-122"/>
            </a:endParaRPr>
          </a:p>
        </p:txBody>
      </p:sp>
      <p:sp>
        <p:nvSpPr>
          <p:cNvPr id="50" name="TextBox 50"/>
          <p:cNvSpPr txBox="1"/>
          <p:nvPr/>
        </p:nvSpPr>
        <p:spPr>
          <a:xfrm>
            <a:off x="10706080" y="5137189"/>
            <a:ext cx="6167167" cy="384175"/>
          </a:xfrm>
          <a:prstGeom prst="rect">
            <a:avLst/>
          </a:prstGeom>
        </p:spPr>
        <p:txBody>
          <a:bodyPr lIns="0" tIns="0" rIns="0" bIns="0" rtlCol="0" anchor="t">
            <a:spAutoFit/>
          </a:bodyPr>
          <a:lstStyle/>
          <a:p>
            <a:pPr marL="0" lvl="0" indent="0">
              <a:lnSpc>
                <a:spcPts val="3000"/>
              </a:lnSpc>
              <a:spcBef>
                <a:spcPct val="0"/>
              </a:spcBef>
            </a:pPr>
            <a:r>
              <a:rPr lang="en-US" sz="2800" b="1" u="none" strike="noStrike">
                <a:solidFill>
                  <a:srgbClr val="262626"/>
                </a:solidFill>
                <a:latin typeface="宋体" panose="02010600030101010101" pitchFamily="2" charset="-122"/>
                <a:ea typeface="宋体" panose="02010600030101010101" pitchFamily="2" charset="-122"/>
              </a:rPr>
              <a:t>使用滤波器对图像进行过滤</a:t>
            </a:r>
            <a:endParaRPr lang="en-US" sz="2800" b="1" u="none" strike="noStrike">
              <a:solidFill>
                <a:srgbClr val="262626"/>
              </a:solidFill>
              <a:latin typeface="宋体" panose="02010600030101010101" pitchFamily="2" charset="-122"/>
              <a:ea typeface="宋体" panose="02010600030101010101" pitchFamily="2" charset="-122"/>
            </a:endParaRPr>
          </a:p>
        </p:txBody>
      </p:sp>
      <p:sp>
        <p:nvSpPr>
          <p:cNvPr id="51" name="TextBox 51"/>
          <p:cNvSpPr txBox="1"/>
          <p:nvPr/>
        </p:nvSpPr>
        <p:spPr>
          <a:xfrm>
            <a:off x="14725909" y="1019175"/>
            <a:ext cx="2500113" cy="368935"/>
          </a:xfrm>
          <a:prstGeom prst="rect">
            <a:avLst/>
          </a:prstGeom>
        </p:spPr>
        <p:txBody>
          <a:bodyPr lIns="0" tIns="0" rIns="0" bIns="0" rtlCol="0" anchor="t">
            <a:spAutoFit/>
          </a:bodyPr>
          <a:lstStyle/>
          <a:p>
            <a:pPr algn="r">
              <a:lnSpc>
                <a:spcPts val="2880"/>
              </a:lnSpc>
            </a:pPr>
            <a:endParaRPr lang="en-US" sz="2400">
              <a:solidFill>
                <a:srgbClr val="516F53"/>
              </a:solidFill>
              <a:latin typeface="Bahjaa" panose="00000500000000000000"/>
            </a:endParaRPr>
          </a:p>
        </p:txBody>
      </p:sp>
      <p:sp>
        <p:nvSpPr>
          <p:cNvPr id="52" name="文本框 51"/>
          <p:cNvSpPr txBox="1"/>
          <p:nvPr/>
        </p:nvSpPr>
        <p:spPr>
          <a:xfrm>
            <a:off x="5936615" y="8194675"/>
            <a:ext cx="7169785" cy="953135"/>
          </a:xfrm>
          <a:prstGeom prst="rect">
            <a:avLst/>
          </a:prstGeom>
          <a:noFill/>
        </p:spPr>
        <p:txBody>
          <a:bodyPr wrap="square" rtlCol="0">
            <a:spAutoFit/>
          </a:bodyPr>
          <a:p>
            <a:r>
              <a:rPr lang="zh-CN" altLang="en-US" sz="2800" b="1"/>
              <a:t>执行一种集成技术来识别所输入的图像是否为攻击图像。</a:t>
            </a:r>
            <a:endParaRPr lang="zh-CN" altLang="en-US" sz="2800" b="1"/>
          </a:p>
        </p:txBody>
      </p:sp>
    </p:spTree>
  </p:cSld>
  <p:clrMapOvr>
    <a:masterClrMapping/>
  </p:clrMapOvr>
</p:sld>
</file>

<file path=ppt/tags/tag1.xml><?xml version="1.0" encoding="utf-8"?>
<p:tagLst xmlns:p="http://schemas.openxmlformats.org/presentationml/2006/main">
  <p:tag name="KSO_WM_DIAGRAM_VIRTUALLY_FRAME" val="{&quot;height&quot;:881.6498725235269,&quot;left&quot;:-88.88110236220473,&quot;top&quot;:0,&quot;width&quot;:1618.6622834645668}"/>
</p:tagLst>
</file>

<file path=ppt/tags/tag10.xml><?xml version="1.0" encoding="utf-8"?>
<p:tagLst xmlns:p="http://schemas.openxmlformats.org/presentationml/2006/main">
  <p:tag name="KSO_WM_DIAGRAM_VIRTUALLY_FRAME" val="{&quot;height&quot;:881.6498725235269,&quot;left&quot;:-88.88110236220473,&quot;top&quot;:0,&quot;width&quot;:1618.6622834645668}"/>
</p:tagLst>
</file>

<file path=ppt/tags/tag100.xml><?xml version="1.0" encoding="utf-8"?>
<p:tagLst xmlns:p="http://schemas.openxmlformats.org/presentationml/2006/main">
  <p:tag name="KSO_WM_DIAGRAM_VIRTUALLY_FRAME" val="{&quot;height&quot;:810,&quot;left&quot;:-88.88110236220473,&quot;top&quot;:0,&quot;width&quot;:1617.7622834645667}"/>
</p:tagLst>
</file>

<file path=ppt/tags/tag101.xml><?xml version="1.0" encoding="utf-8"?>
<p:tagLst xmlns:p="http://schemas.openxmlformats.org/presentationml/2006/main">
  <p:tag name="KSO_WM_DIAGRAM_VIRTUALLY_FRAME" val="{&quot;height&quot;:810,&quot;left&quot;:-88.88110236220473,&quot;top&quot;:0,&quot;width&quot;:1617.7622834645667}"/>
</p:tagLst>
</file>

<file path=ppt/tags/tag102.xml><?xml version="1.0" encoding="utf-8"?>
<p:tagLst xmlns:p="http://schemas.openxmlformats.org/presentationml/2006/main">
  <p:tag name="KSO_WM_DIAGRAM_VIRTUALLY_FRAME" val="{&quot;height&quot;:810,&quot;left&quot;:-88.88110236220473,&quot;top&quot;:0,&quot;width&quot;:1617.7622834645667}"/>
</p:tagLst>
</file>

<file path=ppt/tags/tag103.xml><?xml version="1.0" encoding="utf-8"?>
<p:tagLst xmlns:p="http://schemas.openxmlformats.org/presentationml/2006/main">
  <p:tag name="KSO_WM_DIAGRAM_VIRTUALLY_FRAME" val="{&quot;height&quot;:810,&quot;left&quot;:-88.88110236220473,&quot;top&quot;:0,&quot;width&quot;:1617.7622834645667}"/>
</p:tagLst>
</file>

<file path=ppt/tags/tag104.xml><?xml version="1.0" encoding="utf-8"?>
<p:tagLst xmlns:p="http://schemas.openxmlformats.org/presentationml/2006/main">
  <p:tag name="KSO_WM_DIAGRAM_VIRTUALLY_FRAME" val="{&quot;height&quot;:810,&quot;left&quot;:-88.88110236220473,&quot;top&quot;:0,&quot;width&quot;:1617.7622834645667}"/>
</p:tagLst>
</file>

<file path=ppt/tags/tag105.xml><?xml version="1.0" encoding="utf-8"?>
<p:tagLst xmlns:p="http://schemas.openxmlformats.org/presentationml/2006/main">
  <p:tag name="KSO_WM_DIAGRAM_VIRTUALLY_FRAME" val="{&quot;height&quot;:810,&quot;left&quot;:-88.88110236220473,&quot;top&quot;:0,&quot;width&quot;:1617.7622834645667}"/>
</p:tagLst>
</file>

<file path=ppt/tags/tag106.xml><?xml version="1.0" encoding="utf-8"?>
<p:tagLst xmlns:p="http://schemas.openxmlformats.org/presentationml/2006/main">
  <p:tag name="KSO_WM_DIAGRAM_VIRTUALLY_FRAME" val="{&quot;height&quot;:810,&quot;left&quot;:-88.88110236220473,&quot;top&quot;:0,&quot;width&quot;:1617.7622834645667}"/>
</p:tagLst>
</file>

<file path=ppt/tags/tag107.xml><?xml version="1.0" encoding="utf-8"?>
<p:tagLst xmlns:p="http://schemas.openxmlformats.org/presentationml/2006/main">
  <p:tag name="KSO_WM_DIAGRAM_VIRTUALLY_FRAME" val="{&quot;height&quot;:810,&quot;left&quot;:-88.88110236220473,&quot;top&quot;:0,&quot;width&quot;:1617.7622834645667}"/>
</p:tagLst>
</file>

<file path=ppt/tags/tag108.xml><?xml version="1.0" encoding="utf-8"?>
<p:tagLst xmlns:p="http://schemas.openxmlformats.org/presentationml/2006/main">
  <p:tag name="KSO_WM_DIAGRAM_VIRTUALLY_FRAME" val="{&quot;height&quot;:810,&quot;left&quot;:-88.88110236220473,&quot;top&quot;:0,&quot;width&quot;:1617.7622834645667}"/>
</p:tagLst>
</file>

<file path=ppt/tags/tag109.xml><?xml version="1.0" encoding="utf-8"?>
<p:tagLst xmlns:p="http://schemas.openxmlformats.org/presentationml/2006/main">
  <p:tag name="KSO_WM_DIAGRAM_VIRTUALLY_FRAME" val="{&quot;height&quot;:810,&quot;left&quot;:-88.88110236220473,&quot;top&quot;:0,&quot;width&quot;:1617.7622834645667}"/>
</p:tagLst>
</file>

<file path=ppt/tags/tag11.xml><?xml version="1.0" encoding="utf-8"?>
<p:tagLst xmlns:p="http://schemas.openxmlformats.org/presentationml/2006/main">
  <p:tag name="KSO_WM_DIAGRAM_VIRTUALLY_FRAME" val="{&quot;height&quot;:881.6498725235269,&quot;left&quot;:-88.88110236220473,&quot;top&quot;:0,&quot;width&quot;:1618.6622834645668}"/>
</p:tagLst>
</file>

<file path=ppt/tags/tag110.xml><?xml version="1.0" encoding="utf-8"?>
<p:tagLst xmlns:p="http://schemas.openxmlformats.org/presentationml/2006/main">
  <p:tag name="KSO_WM_DIAGRAM_VIRTUALLY_FRAME" val="{&quot;height&quot;:810,&quot;left&quot;:-88.88110236220473,&quot;top&quot;:0,&quot;width&quot;:1617.7622834645667}"/>
</p:tagLst>
</file>

<file path=ppt/tags/tag111.xml><?xml version="1.0" encoding="utf-8"?>
<p:tagLst xmlns:p="http://schemas.openxmlformats.org/presentationml/2006/main">
  <p:tag name="KSO_WM_DIAGRAM_VIRTUALLY_FRAME" val="{&quot;height&quot;:810,&quot;left&quot;:-88.88110236220473,&quot;top&quot;:0,&quot;width&quot;:1617.7622834645667}"/>
</p:tagLst>
</file>

<file path=ppt/tags/tag112.xml><?xml version="1.0" encoding="utf-8"?>
<p:tagLst xmlns:p="http://schemas.openxmlformats.org/presentationml/2006/main">
  <p:tag name="KSO_WM_DIAGRAM_VIRTUALLY_FRAME" val="{&quot;height&quot;:810,&quot;left&quot;:-88.88110236220473,&quot;top&quot;:0,&quot;width&quot;:1617.7622834645667}"/>
</p:tagLst>
</file>

<file path=ppt/tags/tag113.xml><?xml version="1.0" encoding="utf-8"?>
<p:tagLst xmlns:p="http://schemas.openxmlformats.org/presentationml/2006/main">
  <p:tag name="KSO_WM_DIAGRAM_VIRTUALLY_FRAME" val="{&quot;height&quot;:810,&quot;left&quot;:-88.88110236220473,&quot;top&quot;:0,&quot;width&quot;:1617.7622834645667}"/>
</p:tagLst>
</file>

<file path=ppt/tags/tag114.xml><?xml version="1.0" encoding="utf-8"?>
<p:tagLst xmlns:p="http://schemas.openxmlformats.org/presentationml/2006/main">
  <p:tag name="KSO_WM_DIAGRAM_VIRTUALLY_FRAME" val="{&quot;height&quot;:810,&quot;left&quot;:-88.88110236220473,&quot;top&quot;:0,&quot;width&quot;:1617.7622834645667}"/>
</p:tagLst>
</file>

<file path=ppt/tags/tag115.xml><?xml version="1.0" encoding="utf-8"?>
<p:tagLst xmlns:p="http://schemas.openxmlformats.org/presentationml/2006/main">
  <p:tag name="KSO_WM_DIAGRAM_VIRTUALLY_FRAME" val="{&quot;height&quot;:810,&quot;left&quot;:-88.88110236220473,&quot;top&quot;:0,&quot;width&quot;:1617.7622834645667}"/>
</p:tagLst>
</file>

<file path=ppt/tags/tag116.xml><?xml version="1.0" encoding="utf-8"?>
<p:tagLst xmlns:p="http://schemas.openxmlformats.org/presentationml/2006/main">
  <p:tag name="KSO_WM_DIAGRAM_VIRTUALLY_FRAME" val="{&quot;height&quot;:810,&quot;left&quot;:-88.88110236220473,&quot;top&quot;:0,&quot;width&quot;:1617.7622834645667}"/>
</p:tagLst>
</file>

<file path=ppt/tags/tag117.xml><?xml version="1.0" encoding="utf-8"?>
<p:tagLst xmlns:p="http://schemas.openxmlformats.org/presentationml/2006/main">
  <p:tag name="KSO_WM_DIAGRAM_VIRTUALLY_FRAME" val="{&quot;height&quot;:810,&quot;left&quot;:-88.88110236220473,&quot;top&quot;:0,&quot;width&quot;:1617.7622834645667}"/>
</p:tagLst>
</file>

<file path=ppt/tags/tag118.xml><?xml version="1.0" encoding="utf-8"?>
<p:tagLst xmlns:p="http://schemas.openxmlformats.org/presentationml/2006/main">
  <p:tag name="KSO_WM_DIAGRAM_VIRTUALLY_FRAME" val="{&quot;height&quot;:810,&quot;left&quot;:-88.88110236220473,&quot;top&quot;:0,&quot;width&quot;:1617.7622834645667}"/>
</p:tagLst>
</file>

<file path=ppt/tags/tag119.xml><?xml version="1.0" encoding="utf-8"?>
<p:tagLst xmlns:p="http://schemas.openxmlformats.org/presentationml/2006/main">
  <p:tag name="KSO_WM_DIAGRAM_VIRTUALLY_FRAME" val="{&quot;height&quot;:810,&quot;left&quot;:-88.88110236220473,&quot;top&quot;:0,&quot;width&quot;:1617.7622834645667}"/>
</p:tagLst>
</file>

<file path=ppt/tags/tag12.xml><?xml version="1.0" encoding="utf-8"?>
<p:tagLst xmlns:p="http://schemas.openxmlformats.org/presentationml/2006/main">
  <p:tag name="KSO_WM_DIAGRAM_VIRTUALLY_FRAME" val="{&quot;height&quot;:881.6498725235269,&quot;left&quot;:-88.88110236220473,&quot;top&quot;:0,&quot;width&quot;:1618.6622834645668}"/>
</p:tagLst>
</file>

<file path=ppt/tags/tag120.xml><?xml version="1.0" encoding="utf-8"?>
<p:tagLst xmlns:p="http://schemas.openxmlformats.org/presentationml/2006/main">
  <p:tag name="KSO_WM_DIAGRAM_VIRTUALLY_FRAME" val="{&quot;height&quot;:810,&quot;left&quot;:-88.88110236220473,&quot;top&quot;:0,&quot;width&quot;:1617.7622834645667}"/>
</p:tagLst>
</file>

<file path=ppt/tags/tag121.xml><?xml version="1.0" encoding="utf-8"?>
<p:tagLst xmlns:p="http://schemas.openxmlformats.org/presentationml/2006/main">
  <p:tag name="KSO_WM_DIAGRAM_VIRTUALLY_FRAME" val="{&quot;height&quot;:810,&quot;left&quot;:-88.88110236220473,&quot;top&quot;:0,&quot;width&quot;:1617.7622834645667}"/>
</p:tagLst>
</file>

<file path=ppt/tags/tag122.xml><?xml version="1.0" encoding="utf-8"?>
<p:tagLst xmlns:p="http://schemas.openxmlformats.org/presentationml/2006/main">
  <p:tag name="KSO_WM_DIAGRAM_VIRTUALLY_FRAME" val="{&quot;height&quot;:810,&quot;left&quot;:-88.88110236220473,&quot;top&quot;:0,&quot;width&quot;:1617.7622834645667}"/>
</p:tagLst>
</file>

<file path=ppt/tags/tag123.xml><?xml version="1.0" encoding="utf-8"?>
<p:tagLst xmlns:p="http://schemas.openxmlformats.org/presentationml/2006/main">
  <p:tag name="KSO_WM_DIAGRAM_VIRTUALLY_FRAME" val="{&quot;height&quot;:810,&quot;left&quot;:-88.88110236220473,&quot;top&quot;:0,&quot;width&quot;:1617.7622834645667}"/>
</p:tagLst>
</file>

<file path=ppt/tags/tag124.xml><?xml version="1.0" encoding="utf-8"?>
<p:tagLst xmlns:p="http://schemas.openxmlformats.org/presentationml/2006/main">
  <p:tag name="KSO_WM_DIAGRAM_VIRTUALLY_FRAME" val="{&quot;height&quot;:810,&quot;left&quot;:-88.88110236220473,&quot;top&quot;:0,&quot;width&quot;:1617.7622834645667}"/>
</p:tagLst>
</file>

<file path=ppt/tags/tag125.xml><?xml version="1.0" encoding="utf-8"?>
<p:tagLst xmlns:p="http://schemas.openxmlformats.org/presentationml/2006/main">
  <p:tag name="KSO_WM_DIAGRAM_VIRTUALLY_FRAME" val="{&quot;height&quot;:810,&quot;left&quot;:-88.88110236220473,&quot;top&quot;:0,&quot;width&quot;:1617.7622834645667}"/>
</p:tagLst>
</file>

<file path=ppt/tags/tag126.xml><?xml version="1.0" encoding="utf-8"?>
<p:tagLst xmlns:p="http://schemas.openxmlformats.org/presentationml/2006/main">
  <p:tag name="KSO_WM_DIAGRAM_VIRTUALLY_FRAME" val="{&quot;height&quot;:810,&quot;left&quot;:-88.88110236220473,&quot;top&quot;:0,&quot;width&quot;:1617.7622834645667}"/>
</p:tagLst>
</file>

<file path=ppt/tags/tag127.xml><?xml version="1.0" encoding="utf-8"?>
<p:tagLst xmlns:p="http://schemas.openxmlformats.org/presentationml/2006/main">
  <p:tag name="KSO_WM_DIAGRAM_VIRTUALLY_FRAME" val="{&quot;height&quot;:810,&quot;left&quot;:-88.88110236220473,&quot;top&quot;:0,&quot;width&quot;:1617.7622834645667}"/>
</p:tagLst>
</file>

<file path=ppt/tags/tag128.xml><?xml version="1.0" encoding="utf-8"?>
<p:tagLst xmlns:p="http://schemas.openxmlformats.org/presentationml/2006/main">
  <p:tag name="commondata" val="eyJoZGlkIjoiNDc0ODQ4ZTAwYTEyZWM5OTgyODM1ZDA3MmExNWY0NjMifQ=="/>
</p:tagLst>
</file>

<file path=ppt/tags/tag13.xml><?xml version="1.0" encoding="utf-8"?>
<p:tagLst xmlns:p="http://schemas.openxmlformats.org/presentationml/2006/main">
  <p:tag name="KSO_WM_DIAGRAM_VIRTUALLY_FRAME" val="{&quot;height&quot;:881.6498725235269,&quot;left&quot;:-88.88110236220473,&quot;top&quot;:0,&quot;width&quot;:1618.6622834645668}"/>
</p:tagLst>
</file>

<file path=ppt/tags/tag14.xml><?xml version="1.0" encoding="utf-8"?>
<p:tagLst xmlns:p="http://schemas.openxmlformats.org/presentationml/2006/main">
  <p:tag name="KSO_WM_DIAGRAM_VIRTUALLY_FRAME" val="{&quot;height&quot;:881.6498725235269,&quot;left&quot;:-88.88110236220473,&quot;top&quot;:0,&quot;width&quot;:1618.6622834645668}"/>
</p:tagLst>
</file>

<file path=ppt/tags/tag15.xml><?xml version="1.0" encoding="utf-8"?>
<p:tagLst xmlns:p="http://schemas.openxmlformats.org/presentationml/2006/main">
  <p:tag name="KSO_WM_DIAGRAM_VIRTUALLY_FRAME" val="{&quot;height&quot;:881.6498725235269,&quot;left&quot;:-88.88110236220473,&quot;top&quot;:0,&quot;width&quot;:1618.6622834645668}"/>
</p:tagLst>
</file>

<file path=ppt/tags/tag16.xml><?xml version="1.0" encoding="utf-8"?>
<p:tagLst xmlns:p="http://schemas.openxmlformats.org/presentationml/2006/main">
  <p:tag name="KSO_WM_DIAGRAM_VIRTUALLY_FRAME" val="{&quot;height&quot;:881.6498725235269,&quot;left&quot;:-88.88110236220473,&quot;top&quot;:0,&quot;width&quot;:1618.6622834645668}"/>
</p:tagLst>
</file>

<file path=ppt/tags/tag17.xml><?xml version="1.0" encoding="utf-8"?>
<p:tagLst xmlns:p="http://schemas.openxmlformats.org/presentationml/2006/main">
  <p:tag name="KSO_WM_DIAGRAM_VIRTUALLY_FRAME" val="{&quot;height&quot;:881.6498725235269,&quot;left&quot;:-88.88110236220473,&quot;top&quot;:0,&quot;width&quot;:1618.6622834645668}"/>
</p:tagLst>
</file>

<file path=ppt/tags/tag18.xml><?xml version="1.0" encoding="utf-8"?>
<p:tagLst xmlns:p="http://schemas.openxmlformats.org/presentationml/2006/main">
  <p:tag name="KSO_WM_DIAGRAM_VIRTUALLY_FRAME" val="{&quot;height&quot;:881.6498725235269,&quot;left&quot;:-88.88110236220473,&quot;top&quot;:0,&quot;width&quot;:1618.6622834645668}"/>
</p:tagLst>
</file>

<file path=ppt/tags/tag19.xml><?xml version="1.0" encoding="utf-8"?>
<p:tagLst xmlns:p="http://schemas.openxmlformats.org/presentationml/2006/main">
  <p:tag name="KSO_WM_DIAGRAM_VIRTUALLY_FRAME" val="{&quot;height&quot;:881.6498725235269,&quot;left&quot;:-88.88110236220473,&quot;top&quot;:0,&quot;width&quot;:1618.6622834645668}"/>
</p:tagLst>
</file>

<file path=ppt/tags/tag2.xml><?xml version="1.0" encoding="utf-8"?>
<p:tagLst xmlns:p="http://schemas.openxmlformats.org/presentationml/2006/main">
  <p:tag name="KSO_WM_DIAGRAM_VIRTUALLY_FRAME" val="{&quot;height&quot;:881.6498725235269,&quot;left&quot;:-88.88110236220473,&quot;top&quot;:0,&quot;width&quot;:1618.6622834645668}"/>
</p:tagLst>
</file>

<file path=ppt/tags/tag20.xml><?xml version="1.0" encoding="utf-8"?>
<p:tagLst xmlns:p="http://schemas.openxmlformats.org/presentationml/2006/main">
  <p:tag name="KSO_WM_DIAGRAM_VIRTUALLY_FRAME" val="{&quot;height&quot;:881.6498725235269,&quot;left&quot;:-88.88110236220473,&quot;top&quot;:0,&quot;width&quot;:1618.6622834645668}"/>
</p:tagLst>
</file>

<file path=ppt/tags/tag21.xml><?xml version="1.0" encoding="utf-8"?>
<p:tagLst xmlns:p="http://schemas.openxmlformats.org/presentationml/2006/main">
  <p:tag name="KSO_WM_DIAGRAM_VIRTUALLY_FRAME" val="{&quot;height&quot;:881.6498725235269,&quot;left&quot;:-88.88110236220473,&quot;top&quot;:0,&quot;width&quot;:1618.6622834645668}"/>
</p:tagLst>
</file>

<file path=ppt/tags/tag22.xml><?xml version="1.0" encoding="utf-8"?>
<p:tagLst xmlns:p="http://schemas.openxmlformats.org/presentationml/2006/main">
  <p:tag name="KSO_WM_DIAGRAM_VIRTUALLY_FRAME" val="{&quot;height&quot;:881.6498725235269,&quot;left&quot;:-88.88110236220473,&quot;top&quot;:0,&quot;width&quot;:1618.6622834645668}"/>
</p:tagLst>
</file>

<file path=ppt/tags/tag23.xml><?xml version="1.0" encoding="utf-8"?>
<p:tagLst xmlns:p="http://schemas.openxmlformats.org/presentationml/2006/main">
  <p:tag name="KSO_WM_DIAGRAM_VIRTUALLY_FRAME" val="{&quot;height&quot;:881.6498725235269,&quot;left&quot;:-88.88110236220473,&quot;top&quot;:0,&quot;width&quot;:1618.6622834645668}"/>
</p:tagLst>
</file>

<file path=ppt/tags/tag24.xml><?xml version="1.0" encoding="utf-8"?>
<p:tagLst xmlns:p="http://schemas.openxmlformats.org/presentationml/2006/main">
  <p:tag name="KSO_WM_DIAGRAM_VIRTUALLY_FRAME" val="{&quot;height&quot;:881.6498725235269,&quot;left&quot;:-88.88110236220473,&quot;top&quot;:0,&quot;width&quot;:1618.6622834645668}"/>
</p:tagLst>
</file>

<file path=ppt/tags/tag25.xml><?xml version="1.0" encoding="utf-8"?>
<p:tagLst xmlns:p="http://schemas.openxmlformats.org/presentationml/2006/main">
  <p:tag name="KSO_WM_DIAGRAM_VIRTUALLY_FRAME" val="{&quot;height&quot;:881.6498725235269,&quot;left&quot;:-88.88110236220473,&quot;top&quot;:0,&quot;width&quot;:1618.6622834645668}"/>
</p:tagLst>
</file>

<file path=ppt/tags/tag26.xml><?xml version="1.0" encoding="utf-8"?>
<p:tagLst xmlns:p="http://schemas.openxmlformats.org/presentationml/2006/main">
  <p:tag name="KSO_WM_DIAGRAM_VIRTUALLY_FRAME" val="{&quot;height&quot;:881.6498725235269,&quot;left&quot;:-88.88110236220473,&quot;top&quot;:0,&quot;width&quot;:1618.6622834645668}"/>
</p:tagLst>
</file>

<file path=ppt/tags/tag27.xml><?xml version="1.0" encoding="utf-8"?>
<p:tagLst xmlns:p="http://schemas.openxmlformats.org/presentationml/2006/main">
  <p:tag name="KSO_WM_DIAGRAM_VIRTUALLY_FRAME" val="{&quot;height&quot;:881.6498725235269,&quot;left&quot;:-88.88110236220473,&quot;top&quot;:0,&quot;width&quot;:1618.6622834645668}"/>
</p:tagLst>
</file>

<file path=ppt/tags/tag28.xml><?xml version="1.0" encoding="utf-8"?>
<p:tagLst xmlns:p="http://schemas.openxmlformats.org/presentationml/2006/main">
  <p:tag name="KSO_WM_DIAGRAM_VIRTUALLY_FRAME" val="{&quot;height&quot;:881.6498725235269,&quot;left&quot;:-88.88110236220473,&quot;top&quot;:0,&quot;width&quot;:1618.6622834645668}"/>
</p:tagLst>
</file>

<file path=ppt/tags/tag29.xml><?xml version="1.0" encoding="utf-8"?>
<p:tagLst xmlns:p="http://schemas.openxmlformats.org/presentationml/2006/main">
  <p:tag name="KSO_WM_DIAGRAM_VIRTUALLY_FRAME" val="{&quot;height&quot;:881.6498725235269,&quot;left&quot;:-88.88110236220473,&quot;top&quot;:0,&quot;width&quot;:1618.6622834645668}"/>
</p:tagLst>
</file>

<file path=ppt/tags/tag3.xml><?xml version="1.0" encoding="utf-8"?>
<p:tagLst xmlns:p="http://schemas.openxmlformats.org/presentationml/2006/main">
  <p:tag name="KSO_WM_DIAGRAM_VIRTUALLY_FRAME" val="{&quot;height&quot;:881.6498725235269,&quot;left&quot;:-88.88110236220473,&quot;top&quot;:0,&quot;width&quot;:1618.6622834645668}"/>
</p:tagLst>
</file>

<file path=ppt/tags/tag30.xml><?xml version="1.0" encoding="utf-8"?>
<p:tagLst xmlns:p="http://schemas.openxmlformats.org/presentationml/2006/main">
  <p:tag name="KSO_WM_DIAGRAM_VIRTUALLY_FRAME" val="{&quot;height&quot;:881.6498725235269,&quot;left&quot;:-88.88110236220473,&quot;top&quot;:0,&quot;width&quot;:1618.6622834645668}"/>
</p:tagLst>
</file>

<file path=ppt/tags/tag31.xml><?xml version="1.0" encoding="utf-8"?>
<p:tagLst xmlns:p="http://schemas.openxmlformats.org/presentationml/2006/main">
  <p:tag name="KSO_WM_DIAGRAM_VIRTUALLY_FRAME" val="{&quot;height&quot;:881.6498725235269,&quot;left&quot;:-88.88110236220473,&quot;top&quot;:0,&quot;width&quot;:1618.6622834645668}"/>
</p:tagLst>
</file>

<file path=ppt/tags/tag32.xml><?xml version="1.0" encoding="utf-8"?>
<p:tagLst xmlns:p="http://schemas.openxmlformats.org/presentationml/2006/main">
  <p:tag name="KSO_WM_DIAGRAM_VIRTUALLY_FRAME" val="{&quot;height&quot;:881.6498725235269,&quot;left&quot;:-88.88110236220473,&quot;top&quot;:0,&quot;width&quot;:1618.6622834645668}"/>
</p:tagLst>
</file>

<file path=ppt/tags/tag33.xml><?xml version="1.0" encoding="utf-8"?>
<p:tagLst xmlns:p="http://schemas.openxmlformats.org/presentationml/2006/main">
  <p:tag name="KSO_WM_DIAGRAM_VIRTUALLY_FRAME" val="{&quot;height&quot;:881.6498725235269,&quot;left&quot;:-88.88110236220473,&quot;top&quot;:0,&quot;width&quot;:1618.6622834645668}"/>
</p:tagLst>
</file>

<file path=ppt/tags/tag34.xml><?xml version="1.0" encoding="utf-8"?>
<p:tagLst xmlns:p="http://schemas.openxmlformats.org/presentationml/2006/main">
  <p:tag name="KSO_WM_DIAGRAM_VIRTUALLY_FRAME" val="{&quot;height&quot;:881.6498725235269,&quot;left&quot;:-88.88110236220473,&quot;top&quot;:0,&quot;width&quot;:1618.6622834645668}"/>
</p:tagLst>
</file>

<file path=ppt/tags/tag35.xml><?xml version="1.0" encoding="utf-8"?>
<p:tagLst xmlns:p="http://schemas.openxmlformats.org/presentationml/2006/main">
  <p:tag name="KSO_WM_DIAGRAM_VIRTUALLY_FRAME" val="{&quot;height&quot;:881.6498725235269,&quot;left&quot;:-88.88110236220473,&quot;top&quot;:0,&quot;width&quot;:1618.6622834645668}"/>
</p:tagLst>
</file>

<file path=ppt/tags/tag36.xml><?xml version="1.0" encoding="utf-8"?>
<p:tagLst xmlns:p="http://schemas.openxmlformats.org/presentationml/2006/main">
  <p:tag name="KSO_WM_DIAGRAM_VIRTUALLY_FRAME" val="{&quot;height&quot;:881.6498725235269,&quot;left&quot;:-88.88110236220473,&quot;top&quot;:0,&quot;width&quot;:1618.6622834645668}"/>
</p:tagLst>
</file>

<file path=ppt/tags/tag37.xml><?xml version="1.0" encoding="utf-8"?>
<p:tagLst xmlns:p="http://schemas.openxmlformats.org/presentationml/2006/main">
  <p:tag name="KSO_WM_DIAGRAM_VIRTUALLY_FRAME" val="{&quot;height&quot;:881.6498725235269,&quot;left&quot;:-88.88110236220473,&quot;top&quot;:0,&quot;width&quot;:1618.6622834645668}"/>
</p:tagLst>
</file>

<file path=ppt/tags/tag38.xml><?xml version="1.0" encoding="utf-8"?>
<p:tagLst xmlns:p="http://schemas.openxmlformats.org/presentationml/2006/main">
  <p:tag name="KSO_WM_DIAGRAM_VIRTUALLY_FRAME" val="{&quot;height&quot;:881.6498725235269,&quot;left&quot;:-88.88110236220473,&quot;top&quot;:0,&quot;width&quot;:1618.6622834645668}"/>
</p:tagLst>
</file>

<file path=ppt/tags/tag39.xml><?xml version="1.0" encoding="utf-8"?>
<p:tagLst xmlns:p="http://schemas.openxmlformats.org/presentationml/2006/main">
  <p:tag name="KSO_WM_DIAGRAM_VIRTUALLY_FRAME" val="{&quot;height&quot;:881.6498725235269,&quot;left&quot;:-88.88110236220473,&quot;top&quot;:0,&quot;width&quot;:1618.6622834645668}"/>
</p:tagLst>
</file>

<file path=ppt/tags/tag4.xml><?xml version="1.0" encoding="utf-8"?>
<p:tagLst xmlns:p="http://schemas.openxmlformats.org/presentationml/2006/main">
  <p:tag name="KSO_WM_DIAGRAM_VIRTUALLY_FRAME" val="{&quot;height&quot;:881.6498725235269,&quot;left&quot;:-88.88110236220473,&quot;top&quot;:0,&quot;width&quot;:1618.6622834645668}"/>
</p:tagLst>
</file>

<file path=ppt/tags/tag40.xml><?xml version="1.0" encoding="utf-8"?>
<p:tagLst xmlns:p="http://schemas.openxmlformats.org/presentationml/2006/main">
  <p:tag name="KSO_WM_DIAGRAM_VIRTUALLY_FRAME" val="{&quot;height&quot;:881.6498725235269,&quot;left&quot;:-88.88110236220473,&quot;top&quot;:0,&quot;width&quot;:1618.6622834645668}"/>
</p:tagLst>
</file>

<file path=ppt/tags/tag41.xml><?xml version="1.0" encoding="utf-8"?>
<p:tagLst xmlns:p="http://schemas.openxmlformats.org/presentationml/2006/main">
  <p:tag name="KSO_WM_DIAGRAM_VIRTUALLY_FRAME" val="{&quot;height&quot;:881.6498725235269,&quot;left&quot;:-88.88110236220473,&quot;top&quot;:0,&quot;width&quot;:1618.6622834645668}"/>
</p:tagLst>
</file>

<file path=ppt/tags/tag42.xml><?xml version="1.0" encoding="utf-8"?>
<p:tagLst xmlns:p="http://schemas.openxmlformats.org/presentationml/2006/main">
  <p:tag name="KSO_WM_DIAGRAM_VIRTUALLY_FRAME" val="{&quot;height&quot;:881.6498725235269,&quot;left&quot;:-88.88110236220473,&quot;top&quot;:0,&quot;width&quot;:1618.6622834645668}"/>
</p:tagLst>
</file>

<file path=ppt/tags/tag43.xml><?xml version="1.0" encoding="utf-8"?>
<p:tagLst xmlns:p="http://schemas.openxmlformats.org/presentationml/2006/main">
  <p:tag name="KSO_WM_DIAGRAM_VIRTUALLY_FRAME" val="{&quot;height&quot;:881.6498725235269,&quot;left&quot;:-88.88110236220473,&quot;top&quot;:0,&quot;width&quot;:1618.6622834645668}"/>
</p:tagLst>
</file>

<file path=ppt/tags/tag44.xml><?xml version="1.0" encoding="utf-8"?>
<p:tagLst xmlns:p="http://schemas.openxmlformats.org/presentationml/2006/main">
  <p:tag name="KSO_WM_DIAGRAM_VIRTUALLY_FRAME" val="{&quot;height&quot;:810,&quot;left&quot;:-88.88110236220473,&quot;top&quot;:0,&quot;width&quot;:1617.7622834645667}"/>
</p:tagLst>
</file>

<file path=ppt/tags/tag45.xml><?xml version="1.0" encoding="utf-8"?>
<p:tagLst xmlns:p="http://schemas.openxmlformats.org/presentationml/2006/main">
  <p:tag name="KSO_WM_DIAGRAM_VIRTUALLY_FRAME" val="{&quot;height&quot;:810,&quot;left&quot;:-88.88110236220473,&quot;top&quot;:0,&quot;width&quot;:1617.7622834645667}"/>
</p:tagLst>
</file>

<file path=ppt/tags/tag46.xml><?xml version="1.0" encoding="utf-8"?>
<p:tagLst xmlns:p="http://schemas.openxmlformats.org/presentationml/2006/main">
  <p:tag name="KSO_WM_DIAGRAM_VIRTUALLY_FRAME" val="{&quot;height&quot;:810,&quot;left&quot;:-88.88110236220473,&quot;top&quot;:0,&quot;width&quot;:1617.7622834645667}"/>
</p:tagLst>
</file>

<file path=ppt/tags/tag47.xml><?xml version="1.0" encoding="utf-8"?>
<p:tagLst xmlns:p="http://schemas.openxmlformats.org/presentationml/2006/main">
  <p:tag name="KSO_WM_DIAGRAM_VIRTUALLY_FRAME" val="{&quot;height&quot;:810,&quot;left&quot;:-88.88110236220473,&quot;top&quot;:0,&quot;width&quot;:1617.7622834645667}"/>
</p:tagLst>
</file>

<file path=ppt/tags/tag48.xml><?xml version="1.0" encoding="utf-8"?>
<p:tagLst xmlns:p="http://schemas.openxmlformats.org/presentationml/2006/main">
  <p:tag name="KSO_WM_DIAGRAM_VIRTUALLY_FRAME" val="{&quot;height&quot;:810,&quot;left&quot;:-88.88110236220473,&quot;top&quot;:0,&quot;width&quot;:1617.7622834645667}"/>
</p:tagLst>
</file>

<file path=ppt/tags/tag49.xml><?xml version="1.0" encoding="utf-8"?>
<p:tagLst xmlns:p="http://schemas.openxmlformats.org/presentationml/2006/main">
  <p:tag name="KSO_WM_DIAGRAM_VIRTUALLY_FRAME" val="{&quot;height&quot;:810,&quot;left&quot;:-88.88110236220473,&quot;top&quot;:0,&quot;width&quot;:1617.7622834645667}"/>
</p:tagLst>
</file>

<file path=ppt/tags/tag5.xml><?xml version="1.0" encoding="utf-8"?>
<p:tagLst xmlns:p="http://schemas.openxmlformats.org/presentationml/2006/main">
  <p:tag name="KSO_WM_DIAGRAM_VIRTUALLY_FRAME" val="{&quot;height&quot;:881.6498725235269,&quot;left&quot;:-88.88110236220473,&quot;top&quot;:0,&quot;width&quot;:1618.6622834645668}"/>
</p:tagLst>
</file>

<file path=ppt/tags/tag50.xml><?xml version="1.0" encoding="utf-8"?>
<p:tagLst xmlns:p="http://schemas.openxmlformats.org/presentationml/2006/main">
  <p:tag name="KSO_WM_DIAGRAM_VIRTUALLY_FRAME" val="{&quot;height&quot;:810,&quot;left&quot;:-88.88110236220473,&quot;top&quot;:0,&quot;width&quot;:1617.7622834645667}"/>
</p:tagLst>
</file>

<file path=ppt/tags/tag51.xml><?xml version="1.0" encoding="utf-8"?>
<p:tagLst xmlns:p="http://schemas.openxmlformats.org/presentationml/2006/main">
  <p:tag name="KSO_WM_DIAGRAM_VIRTUALLY_FRAME" val="{&quot;height&quot;:810,&quot;left&quot;:-88.88110236220473,&quot;top&quot;:0,&quot;width&quot;:1617.7622834645667}"/>
</p:tagLst>
</file>

<file path=ppt/tags/tag52.xml><?xml version="1.0" encoding="utf-8"?>
<p:tagLst xmlns:p="http://schemas.openxmlformats.org/presentationml/2006/main">
  <p:tag name="KSO_WM_DIAGRAM_VIRTUALLY_FRAME" val="{&quot;height&quot;:810,&quot;left&quot;:-88.88110236220473,&quot;top&quot;:0,&quot;width&quot;:1617.7622834645667}"/>
</p:tagLst>
</file>

<file path=ppt/tags/tag53.xml><?xml version="1.0" encoding="utf-8"?>
<p:tagLst xmlns:p="http://schemas.openxmlformats.org/presentationml/2006/main">
  <p:tag name="KSO_WM_DIAGRAM_VIRTUALLY_FRAME" val="{&quot;height&quot;:810,&quot;left&quot;:-88.88110236220473,&quot;top&quot;:0,&quot;width&quot;:1617.7622834645667}"/>
</p:tagLst>
</file>

<file path=ppt/tags/tag54.xml><?xml version="1.0" encoding="utf-8"?>
<p:tagLst xmlns:p="http://schemas.openxmlformats.org/presentationml/2006/main">
  <p:tag name="KSO_WM_DIAGRAM_VIRTUALLY_FRAME" val="{&quot;height&quot;:810,&quot;left&quot;:-88.88110236220473,&quot;top&quot;:0,&quot;width&quot;:1617.7622834645667}"/>
</p:tagLst>
</file>

<file path=ppt/tags/tag55.xml><?xml version="1.0" encoding="utf-8"?>
<p:tagLst xmlns:p="http://schemas.openxmlformats.org/presentationml/2006/main">
  <p:tag name="KSO_WM_DIAGRAM_VIRTUALLY_FRAME" val="{&quot;height&quot;:810,&quot;left&quot;:-88.88110236220473,&quot;top&quot;:0,&quot;width&quot;:1617.7622834645667}"/>
</p:tagLst>
</file>

<file path=ppt/tags/tag56.xml><?xml version="1.0" encoding="utf-8"?>
<p:tagLst xmlns:p="http://schemas.openxmlformats.org/presentationml/2006/main">
  <p:tag name="KSO_WM_DIAGRAM_VIRTUALLY_FRAME" val="{&quot;height&quot;:810,&quot;left&quot;:-88.88110236220473,&quot;top&quot;:0,&quot;width&quot;:1617.7622834645667}"/>
</p:tagLst>
</file>

<file path=ppt/tags/tag57.xml><?xml version="1.0" encoding="utf-8"?>
<p:tagLst xmlns:p="http://schemas.openxmlformats.org/presentationml/2006/main">
  <p:tag name="KSO_WM_DIAGRAM_VIRTUALLY_FRAME" val="{&quot;height&quot;:810,&quot;left&quot;:-88.88110236220473,&quot;top&quot;:0,&quot;width&quot;:1617.7622834645667}"/>
</p:tagLst>
</file>

<file path=ppt/tags/tag58.xml><?xml version="1.0" encoding="utf-8"?>
<p:tagLst xmlns:p="http://schemas.openxmlformats.org/presentationml/2006/main">
  <p:tag name="KSO_WM_DIAGRAM_VIRTUALLY_FRAME" val="{&quot;height&quot;:810,&quot;left&quot;:-88.88110236220473,&quot;top&quot;:0,&quot;width&quot;:1617.7622834645667}"/>
</p:tagLst>
</file>

<file path=ppt/tags/tag59.xml><?xml version="1.0" encoding="utf-8"?>
<p:tagLst xmlns:p="http://schemas.openxmlformats.org/presentationml/2006/main">
  <p:tag name="KSO_WM_DIAGRAM_VIRTUALLY_FRAME" val="{&quot;height&quot;:810,&quot;left&quot;:-88.88110236220473,&quot;top&quot;:0,&quot;width&quot;:1617.7622834645667}"/>
</p:tagLst>
</file>

<file path=ppt/tags/tag6.xml><?xml version="1.0" encoding="utf-8"?>
<p:tagLst xmlns:p="http://schemas.openxmlformats.org/presentationml/2006/main">
  <p:tag name="KSO_WM_DIAGRAM_VIRTUALLY_FRAME" val="{&quot;height&quot;:881.6498725235269,&quot;left&quot;:-88.88110236220473,&quot;top&quot;:0,&quot;width&quot;:1618.6622834645668}"/>
</p:tagLst>
</file>

<file path=ppt/tags/tag60.xml><?xml version="1.0" encoding="utf-8"?>
<p:tagLst xmlns:p="http://schemas.openxmlformats.org/presentationml/2006/main">
  <p:tag name="KSO_WM_DIAGRAM_VIRTUALLY_FRAME" val="{&quot;height&quot;:810,&quot;left&quot;:-88.88110236220473,&quot;top&quot;:0,&quot;width&quot;:1617.7622834645667}"/>
</p:tagLst>
</file>

<file path=ppt/tags/tag61.xml><?xml version="1.0" encoding="utf-8"?>
<p:tagLst xmlns:p="http://schemas.openxmlformats.org/presentationml/2006/main">
  <p:tag name="KSO_WM_DIAGRAM_VIRTUALLY_FRAME" val="{&quot;height&quot;:810,&quot;left&quot;:-88.88110236220473,&quot;top&quot;:0,&quot;width&quot;:1617.7622834645667}"/>
</p:tagLst>
</file>

<file path=ppt/tags/tag62.xml><?xml version="1.0" encoding="utf-8"?>
<p:tagLst xmlns:p="http://schemas.openxmlformats.org/presentationml/2006/main">
  <p:tag name="KSO_WM_DIAGRAM_VIRTUALLY_FRAME" val="{&quot;height&quot;:810,&quot;left&quot;:-88.88110236220473,&quot;top&quot;:0,&quot;width&quot;:1617.7622834645667}"/>
</p:tagLst>
</file>

<file path=ppt/tags/tag63.xml><?xml version="1.0" encoding="utf-8"?>
<p:tagLst xmlns:p="http://schemas.openxmlformats.org/presentationml/2006/main">
  <p:tag name="KSO_WM_DIAGRAM_VIRTUALLY_FRAME" val="{&quot;height&quot;:810,&quot;left&quot;:-88.88110236220473,&quot;top&quot;:0,&quot;width&quot;:1617.7622834645667}"/>
</p:tagLst>
</file>

<file path=ppt/tags/tag64.xml><?xml version="1.0" encoding="utf-8"?>
<p:tagLst xmlns:p="http://schemas.openxmlformats.org/presentationml/2006/main">
  <p:tag name="KSO_WM_DIAGRAM_VIRTUALLY_FRAME" val="{&quot;height&quot;:810,&quot;left&quot;:-88.88110236220473,&quot;top&quot;:0,&quot;width&quot;:1617.7622834645667}"/>
</p:tagLst>
</file>

<file path=ppt/tags/tag65.xml><?xml version="1.0" encoding="utf-8"?>
<p:tagLst xmlns:p="http://schemas.openxmlformats.org/presentationml/2006/main">
  <p:tag name="KSO_WM_DIAGRAM_VIRTUALLY_FRAME" val="{&quot;height&quot;:810,&quot;left&quot;:-88.88110236220473,&quot;top&quot;:0,&quot;width&quot;:1617.7622834645667}"/>
</p:tagLst>
</file>

<file path=ppt/tags/tag66.xml><?xml version="1.0" encoding="utf-8"?>
<p:tagLst xmlns:p="http://schemas.openxmlformats.org/presentationml/2006/main">
  <p:tag name="KSO_WM_DIAGRAM_VIRTUALLY_FRAME" val="{&quot;height&quot;:810,&quot;left&quot;:-88.88110236220473,&quot;top&quot;:0,&quot;width&quot;:1617.7622834645667}"/>
</p:tagLst>
</file>

<file path=ppt/tags/tag67.xml><?xml version="1.0" encoding="utf-8"?>
<p:tagLst xmlns:p="http://schemas.openxmlformats.org/presentationml/2006/main">
  <p:tag name="KSO_WM_DIAGRAM_VIRTUALLY_FRAME" val="{&quot;height&quot;:810,&quot;left&quot;:-88.88110236220473,&quot;top&quot;:0,&quot;width&quot;:1617.7622834645667}"/>
</p:tagLst>
</file>

<file path=ppt/tags/tag68.xml><?xml version="1.0" encoding="utf-8"?>
<p:tagLst xmlns:p="http://schemas.openxmlformats.org/presentationml/2006/main">
  <p:tag name="KSO_WM_DIAGRAM_VIRTUALLY_FRAME" val="{&quot;height&quot;:810,&quot;left&quot;:-88.88110236220473,&quot;top&quot;:0,&quot;width&quot;:1617.7622834645667}"/>
</p:tagLst>
</file>

<file path=ppt/tags/tag69.xml><?xml version="1.0" encoding="utf-8"?>
<p:tagLst xmlns:p="http://schemas.openxmlformats.org/presentationml/2006/main">
  <p:tag name="KSO_WM_DIAGRAM_VIRTUALLY_FRAME" val="{&quot;height&quot;:810,&quot;left&quot;:-88.88110236220473,&quot;top&quot;:0,&quot;width&quot;:1617.7622834645667}"/>
</p:tagLst>
</file>

<file path=ppt/tags/tag7.xml><?xml version="1.0" encoding="utf-8"?>
<p:tagLst xmlns:p="http://schemas.openxmlformats.org/presentationml/2006/main">
  <p:tag name="KSO_WM_DIAGRAM_VIRTUALLY_FRAME" val="{&quot;height&quot;:881.6498725235269,&quot;left&quot;:-88.88110236220473,&quot;top&quot;:0,&quot;width&quot;:1618.6622834645668}"/>
</p:tagLst>
</file>

<file path=ppt/tags/tag70.xml><?xml version="1.0" encoding="utf-8"?>
<p:tagLst xmlns:p="http://schemas.openxmlformats.org/presentationml/2006/main">
  <p:tag name="KSO_WM_DIAGRAM_VIRTUALLY_FRAME" val="{&quot;height&quot;:810,&quot;left&quot;:-88.88110236220473,&quot;top&quot;:0,&quot;width&quot;:1617.7622834645667}"/>
</p:tagLst>
</file>

<file path=ppt/tags/tag71.xml><?xml version="1.0" encoding="utf-8"?>
<p:tagLst xmlns:p="http://schemas.openxmlformats.org/presentationml/2006/main">
  <p:tag name="KSO_WM_DIAGRAM_VIRTUALLY_FRAME" val="{&quot;height&quot;:810,&quot;left&quot;:-88.88110236220473,&quot;top&quot;:0,&quot;width&quot;:1617.7622834645667}"/>
</p:tagLst>
</file>

<file path=ppt/tags/tag72.xml><?xml version="1.0" encoding="utf-8"?>
<p:tagLst xmlns:p="http://schemas.openxmlformats.org/presentationml/2006/main">
  <p:tag name="KSO_WM_DIAGRAM_VIRTUALLY_FRAME" val="{&quot;height&quot;:810,&quot;left&quot;:-88.88110236220473,&quot;top&quot;:0,&quot;width&quot;:1617.7622834645667}"/>
</p:tagLst>
</file>

<file path=ppt/tags/tag73.xml><?xml version="1.0" encoding="utf-8"?>
<p:tagLst xmlns:p="http://schemas.openxmlformats.org/presentationml/2006/main">
  <p:tag name="KSO_WM_DIAGRAM_VIRTUALLY_FRAME" val="{&quot;height&quot;:810,&quot;left&quot;:-88.88110236220473,&quot;top&quot;:0,&quot;width&quot;:1617.7622834645667}"/>
</p:tagLst>
</file>

<file path=ppt/tags/tag74.xml><?xml version="1.0" encoding="utf-8"?>
<p:tagLst xmlns:p="http://schemas.openxmlformats.org/presentationml/2006/main">
  <p:tag name="KSO_WM_DIAGRAM_VIRTUALLY_FRAME" val="{&quot;height&quot;:810,&quot;left&quot;:-88.88110236220473,&quot;top&quot;:0,&quot;width&quot;:1617.7622834645667}"/>
</p:tagLst>
</file>

<file path=ppt/tags/tag75.xml><?xml version="1.0" encoding="utf-8"?>
<p:tagLst xmlns:p="http://schemas.openxmlformats.org/presentationml/2006/main">
  <p:tag name="KSO_WM_DIAGRAM_VIRTUALLY_FRAME" val="{&quot;height&quot;:810,&quot;left&quot;:-88.88110236220473,&quot;top&quot;:0,&quot;width&quot;:1617.7622834645667}"/>
</p:tagLst>
</file>

<file path=ppt/tags/tag76.xml><?xml version="1.0" encoding="utf-8"?>
<p:tagLst xmlns:p="http://schemas.openxmlformats.org/presentationml/2006/main">
  <p:tag name="KSO_WM_DIAGRAM_VIRTUALLY_FRAME" val="{&quot;height&quot;:810,&quot;left&quot;:-88.88110236220473,&quot;top&quot;:0,&quot;width&quot;:1617.7622834645667}"/>
</p:tagLst>
</file>

<file path=ppt/tags/tag77.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78.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79.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8.xml><?xml version="1.0" encoding="utf-8"?>
<p:tagLst xmlns:p="http://schemas.openxmlformats.org/presentationml/2006/main">
  <p:tag name="KSO_WM_DIAGRAM_VIRTUALLY_FRAME" val="{&quot;height&quot;:881.6498725235269,&quot;left&quot;:-88.88110236220473,&quot;top&quot;:0,&quot;width&quot;:1618.6622834645668}"/>
</p:tagLst>
</file>

<file path=ppt/tags/tag80.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81.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82.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83.xml><?xml version="1.0" encoding="utf-8"?>
<p:tagLst xmlns:p="http://schemas.openxmlformats.org/presentationml/2006/main">
  <p:tag name="KSO_WM_DIAGRAM_VIRTUALLY_FRAME" val="{&quot;height&quot;:892.2684552306057,&quot;left&quot;:-452.5795769236749,&quot;top&quot;:-82.26845523060561,&quot;width&quot;:1981.460758026037}"/>
</p:tagLst>
</file>

<file path=ppt/tags/tag84.xml><?xml version="1.0" encoding="utf-8"?>
<p:tagLst xmlns:p="http://schemas.openxmlformats.org/presentationml/2006/main">
  <p:tag name="KSO_WM_DIAGRAM_VIRTUALLY_FRAME" val="{&quot;height&quot;:810,&quot;left&quot;:-88.88110236220473,&quot;top&quot;:0,&quot;width&quot;:1617.7622834645667}"/>
</p:tagLst>
</file>

<file path=ppt/tags/tag85.xml><?xml version="1.0" encoding="utf-8"?>
<p:tagLst xmlns:p="http://schemas.openxmlformats.org/presentationml/2006/main">
  <p:tag name="KSO_WM_DIAGRAM_VIRTUALLY_FRAME" val="{&quot;height&quot;:810,&quot;left&quot;:-88.88110236220473,&quot;top&quot;:0,&quot;width&quot;:1617.7622834645667}"/>
</p:tagLst>
</file>

<file path=ppt/tags/tag86.xml><?xml version="1.0" encoding="utf-8"?>
<p:tagLst xmlns:p="http://schemas.openxmlformats.org/presentationml/2006/main">
  <p:tag name="KSO_WM_DIAGRAM_VIRTUALLY_FRAME" val="{&quot;height&quot;:810,&quot;left&quot;:-88.88110236220473,&quot;top&quot;:0,&quot;width&quot;:1617.7622834645667}"/>
</p:tagLst>
</file>

<file path=ppt/tags/tag87.xml><?xml version="1.0" encoding="utf-8"?>
<p:tagLst xmlns:p="http://schemas.openxmlformats.org/presentationml/2006/main">
  <p:tag name="KSO_WM_DIAGRAM_VIRTUALLY_FRAME" val="{&quot;height&quot;:810,&quot;left&quot;:-88.88110236220473,&quot;top&quot;:0,&quot;width&quot;:1617.7622834645667}"/>
</p:tagLst>
</file>

<file path=ppt/tags/tag88.xml><?xml version="1.0" encoding="utf-8"?>
<p:tagLst xmlns:p="http://schemas.openxmlformats.org/presentationml/2006/main">
  <p:tag name="KSO_WM_DIAGRAM_VIRTUALLY_FRAME" val="{&quot;height&quot;:810,&quot;left&quot;:-88.88110236220473,&quot;top&quot;:0,&quot;width&quot;:1617.7622834645667}"/>
</p:tagLst>
</file>

<file path=ppt/tags/tag89.xml><?xml version="1.0" encoding="utf-8"?>
<p:tagLst xmlns:p="http://schemas.openxmlformats.org/presentationml/2006/main">
  <p:tag name="KSO_WM_DIAGRAM_VIRTUALLY_FRAME" val="{&quot;height&quot;:810,&quot;left&quot;:-88.88110236220473,&quot;top&quot;:0,&quot;width&quot;:1617.7622834645667}"/>
</p:tagLst>
</file>

<file path=ppt/tags/tag9.xml><?xml version="1.0" encoding="utf-8"?>
<p:tagLst xmlns:p="http://schemas.openxmlformats.org/presentationml/2006/main">
  <p:tag name="KSO_WM_DIAGRAM_VIRTUALLY_FRAME" val="{&quot;height&quot;:881.6498725235269,&quot;left&quot;:-88.88110236220473,&quot;top&quot;:0,&quot;width&quot;:1618.6622834645668}"/>
</p:tagLst>
</file>

<file path=ppt/tags/tag90.xml><?xml version="1.0" encoding="utf-8"?>
<p:tagLst xmlns:p="http://schemas.openxmlformats.org/presentationml/2006/main">
  <p:tag name="KSO_WM_DIAGRAM_VIRTUALLY_FRAME" val="{&quot;height&quot;:810,&quot;left&quot;:-88.88110236220473,&quot;top&quot;:0,&quot;width&quot;:1617.7622834645667}"/>
</p:tagLst>
</file>

<file path=ppt/tags/tag91.xml><?xml version="1.0" encoding="utf-8"?>
<p:tagLst xmlns:p="http://schemas.openxmlformats.org/presentationml/2006/main">
  <p:tag name="KSO_WM_DIAGRAM_VIRTUALLY_FRAME" val="{&quot;height&quot;:810,&quot;left&quot;:-88.88110236220473,&quot;top&quot;:0,&quot;width&quot;:1617.7622834645667}"/>
</p:tagLst>
</file>

<file path=ppt/tags/tag92.xml><?xml version="1.0" encoding="utf-8"?>
<p:tagLst xmlns:p="http://schemas.openxmlformats.org/presentationml/2006/main">
  <p:tag name="KSO_WM_DIAGRAM_VIRTUALLY_FRAME" val="{&quot;height&quot;:810,&quot;left&quot;:-88.88110236220473,&quot;top&quot;:0,&quot;width&quot;:1617.7622834645667}"/>
</p:tagLst>
</file>

<file path=ppt/tags/tag93.xml><?xml version="1.0" encoding="utf-8"?>
<p:tagLst xmlns:p="http://schemas.openxmlformats.org/presentationml/2006/main">
  <p:tag name="KSO_WM_DIAGRAM_VIRTUALLY_FRAME" val="{&quot;height&quot;:810,&quot;left&quot;:-88.88110236220473,&quot;top&quot;:0,&quot;width&quot;:1617.7622834645667}"/>
</p:tagLst>
</file>

<file path=ppt/tags/tag94.xml><?xml version="1.0" encoding="utf-8"?>
<p:tagLst xmlns:p="http://schemas.openxmlformats.org/presentationml/2006/main">
  <p:tag name="KSO_WM_DIAGRAM_VIRTUALLY_FRAME" val="{&quot;height&quot;:810,&quot;left&quot;:-88.88110236220473,&quot;top&quot;:0,&quot;width&quot;:1617.7622834645667}"/>
</p:tagLst>
</file>

<file path=ppt/tags/tag95.xml><?xml version="1.0" encoding="utf-8"?>
<p:tagLst xmlns:p="http://schemas.openxmlformats.org/presentationml/2006/main">
  <p:tag name="KSO_WM_DIAGRAM_VIRTUALLY_FRAME" val="{&quot;height&quot;:810,&quot;left&quot;:-88.88110236220473,&quot;top&quot;:0,&quot;width&quot;:1617.7622834645667}"/>
</p:tagLst>
</file>

<file path=ppt/tags/tag96.xml><?xml version="1.0" encoding="utf-8"?>
<p:tagLst xmlns:p="http://schemas.openxmlformats.org/presentationml/2006/main">
  <p:tag name="KSO_WM_DIAGRAM_VIRTUALLY_FRAME" val="{&quot;height&quot;:810,&quot;left&quot;:-88.88110236220473,&quot;top&quot;:0,&quot;width&quot;:1617.7622834645667}"/>
</p:tagLst>
</file>

<file path=ppt/tags/tag97.xml><?xml version="1.0" encoding="utf-8"?>
<p:tagLst xmlns:p="http://schemas.openxmlformats.org/presentationml/2006/main">
  <p:tag name="KSO_WM_DIAGRAM_VIRTUALLY_FRAME" val="{&quot;height&quot;:810,&quot;left&quot;:-88.88110236220473,&quot;top&quot;:0,&quot;width&quot;:1617.7622834645667}"/>
</p:tagLst>
</file>

<file path=ppt/tags/tag98.xml><?xml version="1.0" encoding="utf-8"?>
<p:tagLst xmlns:p="http://schemas.openxmlformats.org/presentationml/2006/main">
  <p:tag name="KSO_WM_DIAGRAM_VIRTUALLY_FRAME" val="{&quot;height&quot;:810,&quot;left&quot;:-88.88110236220473,&quot;top&quot;:0,&quot;width&quot;:1617.7622834645667}"/>
</p:tagLst>
</file>

<file path=ppt/tags/tag99.xml><?xml version="1.0" encoding="utf-8"?>
<p:tagLst xmlns:p="http://schemas.openxmlformats.org/presentationml/2006/main">
  <p:tag name="KSO_WM_DIAGRAM_VIRTUALLY_FRAME" val="{&quot;height&quot;:810,&quot;left&quot;:-88.88110236220473,&quot;top&quot;:0,&quot;width&quot;:1617.76228346456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3441</Words>
  <Application>WPS 演示</Application>
  <PresentationFormat>On-screen Show (4:3)</PresentationFormat>
  <Paragraphs>236</Paragraphs>
  <Slides>16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16</vt:i4>
      </vt:variant>
    </vt:vector>
  </HeadingPairs>
  <TitlesOfParts>
    <vt:vector size="35" baseType="lpstr">
      <vt:lpstr>Arial</vt:lpstr>
      <vt:lpstr>宋体</vt:lpstr>
      <vt:lpstr>Wingdings</vt:lpstr>
      <vt:lpstr>字由点字倔强黑</vt:lpstr>
      <vt:lpstr>Arimo Medium</vt:lpstr>
      <vt:lpstr>Segoe Print</vt:lpstr>
      <vt:lpstr>思源黑体 1 Bold</vt:lpstr>
      <vt:lpstr>思源黑体 1</vt:lpstr>
      <vt:lpstr>Arimo Heavy</vt:lpstr>
      <vt:lpstr>Bahjaa</vt:lpstr>
      <vt:lpstr>Arimo Bold</vt:lpstr>
      <vt:lpstr>思源黑体 1 Light</vt:lpstr>
      <vt:lpstr>思源黑体 2 Bold</vt:lpstr>
      <vt:lpstr>Calibri</vt:lpstr>
      <vt:lpstr>黑体</vt:lpstr>
      <vt:lpstr>微软雅黑</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绿色学术风毕业论文答辩PPT模板</dc:title>
  <dc:creator/>
  <cp:lastModifiedBy>谭柘</cp:lastModifiedBy>
  <cp:revision>21</cp:revision>
  <dcterms:created xsi:type="dcterms:W3CDTF">2006-08-16T00:00:00Z</dcterms:created>
  <dcterms:modified xsi:type="dcterms:W3CDTF">2024-03-21T01:06:19Z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FCBCC51FB1604D03B2D8B1C7F2911A86_12</vt:lpwstr>
  </property>
  <property fmtid="{D5CDD505-2E9C-101B-9397-08002B2CF9AE}" pid="3" name="KSOProductBuildVer">
    <vt:lpwstr>2052-12.1.0.16388</vt:lpwstr>
  </property>
</Properties>
</file>